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69" r:id="rId4"/>
    <p:sldId id="262" r:id="rId5"/>
    <p:sldId id="268" r:id="rId6"/>
    <p:sldId id="271" r:id="rId7"/>
    <p:sldId id="273" r:id="rId8"/>
    <p:sldId id="263" r:id="rId9"/>
    <p:sldId id="272" r:id="rId10"/>
    <p:sldId id="264" r:id="rId11"/>
    <p:sldId id="292" r:id="rId12"/>
    <p:sldId id="299" r:id="rId13"/>
    <p:sldId id="294" r:id="rId14"/>
    <p:sldId id="297" r:id="rId15"/>
    <p:sldId id="265" r:id="rId16"/>
    <p:sldId id="279" r:id="rId17"/>
    <p:sldId id="280" r:id="rId18"/>
    <p:sldId id="281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8" r:id="rId27"/>
    <p:sldId id="296" r:id="rId28"/>
    <p:sldId id="261" r:id="rId2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3B3C"/>
    <a:srgbClr val="EB9E21"/>
    <a:srgbClr val="F3960A"/>
    <a:srgbClr val="053369"/>
    <a:srgbClr val="DCDFDD"/>
    <a:srgbClr val="E78E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4"/>
  </p:normalViewPr>
  <p:slideViewPr>
    <p:cSldViewPr snapToGrid="0" snapToObjects="1" showGuides="1">
      <p:cViewPr>
        <p:scale>
          <a:sx n="102" d="100"/>
          <a:sy n="102" d="100"/>
        </p:scale>
        <p:origin x="-456" y="1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77FE8-4F32-C04F-95F8-32C16F29ADDA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D5E07-34B5-1748-B5B0-6C875680A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21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D5E07-34B5-1748-B5B0-6C875680A4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10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D5E07-34B5-1748-B5B0-6C875680A4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48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D5E07-34B5-1748-B5B0-6C875680A4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24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D5E07-34B5-1748-B5B0-6C875680A4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31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D5E07-34B5-1748-B5B0-6C875680A4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481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D5E07-34B5-1748-B5B0-6C875680A4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481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D5E07-34B5-1748-B5B0-6C875680A4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481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D5E07-34B5-1748-B5B0-6C875680A4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481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D5E07-34B5-1748-B5B0-6C875680A4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481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D5E07-34B5-1748-B5B0-6C875680A4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481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D5E07-34B5-1748-B5B0-6C875680A4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48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D5E07-34B5-1748-B5B0-6C875680A4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104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D5E07-34B5-1748-B5B0-6C875680A4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481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D5E07-34B5-1748-B5B0-6C875680A4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481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D5E07-34B5-1748-B5B0-6C875680A4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481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D5E07-34B5-1748-B5B0-6C875680A4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481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D5E07-34B5-1748-B5B0-6C875680A4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318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D5E07-34B5-1748-B5B0-6C875680A4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48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D5E07-34B5-1748-B5B0-6C875680A4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10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D5E07-34B5-1748-B5B0-6C875680A4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31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D5E07-34B5-1748-B5B0-6C875680A4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2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D5E07-34B5-1748-B5B0-6C875680A4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2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D5E07-34B5-1748-B5B0-6C875680A4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2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D5E07-34B5-1748-B5B0-6C875680A4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76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D5E07-34B5-1748-B5B0-6C875680A4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76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4F11-50B9-9E4F-9C09-D91011EC1A77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DFA2-1B78-D14B-B45C-2A05724E4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13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4F11-50B9-9E4F-9C09-D91011EC1A77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DFA2-1B78-D14B-B45C-2A05724E4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5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4F11-50B9-9E4F-9C09-D91011EC1A77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DFA2-1B78-D14B-B45C-2A05724E4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88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91680" y="1167594"/>
            <a:ext cx="6624736" cy="31323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49116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4F11-50B9-9E4F-9C09-D91011EC1A77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DFA2-1B78-D14B-B45C-2A05724E4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934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4F11-50B9-9E4F-9C09-D91011EC1A77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DFA2-1B78-D14B-B45C-2A05724E4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82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4F11-50B9-9E4F-9C09-D91011EC1A77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DFA2-1B78-D14B-B45C-2A05724E4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52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4F11-50B9-9E4F-9C09-D91011EC1A77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DFA2-1B78-D14B-B45C-2A05724E4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63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4F11-50B9-9E4F-9C09-D91011EC1A77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DFA2-1B78-D14B-B45C-2A05724E4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88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4F11-50B9-9E4F-9C09-D91011EC1A77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DFA2-1B78-D14B-B45C-2A05724E4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8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4F11-50B9-9E4F-9C09-D91011EC1A77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DFA2-1B78-D14B-B45C-2A05724E4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51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4F11-50B9-9E4F-9C09-D91011EC1A77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DFA2-1B78-D14B-B45C-2A05724E4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472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04F11-50B9-9E4F-9C09-D91011EC1A77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1DFA2-1B78-D14B-B45C-2A05724E4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34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0"/>
            <a:ext cx="9142856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3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" y="0"/>
            <a:ext cx="9142856" cy="5142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279" y="205979"/>
            <a:ext cx="6845181" cy="580234"/>
          </a:xfrm>
        </p:spPr>
        <p:txBody>
          <a:bodyPr>
            <a:normAutofit fontScale="90000"/>
          </a:bodyPr>
          <a:lstStyle/>
          <a:p>
            <a:r>
              <a:rPr lang="en-GB" sz="4000" b="1" dirty="0">
                <a:solidFill>
                  <a:srgbClr val="002060"/>
                </a:solidFill>
              </a:rPr>
              <a:t>Isolation of Plant and Equipment</a:t>
            </a:r>
            <a:endParaRPr lang="en-IE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931491"/>
            <a:ext cx="8229600" cy="3854152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4500" b="1" u="sng" dirty="0"/>
              <a:t>Energy Isolation</a:t>
            </a:r>
            <a:r>
              <a:rPr lang="en-GB" sz="4500" dirty="0"/>
              <a:t> </a:t>
            </a:r>
            <a:r>
              <a:rPr lang="en-GB" sz="4500" dirty="0" smtClean="0"/>
              <a:t>(sources </a:t>
            </a:r>
            <a:r>
              <a:rPr lang="en-GB" sz="4500" dirty="0"/>
              <a:t>of </a:t>
            </a:r>
            <a:r>
              <a:rPr lang="en-GB" sz="4500" dirty="0" smtClean="0"/>
              <a:t>energy)</a:t>
            </a:r>
            <a:endParaRPr lang="en-GB" sz="4500" dirty="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IE" sz="4500" dirty="0"/>
              <a:t>Electrical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IE" sz="4500" dirty="0"/>
              <a:t>Pneumatic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IE" sz="4500" dirty="0"/>
              <a:t>Hydraulic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IE" sz="4500" dirty="0"/>
              <a:t>Mechanical / Gravitational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IE" sz="4500" dirty="0"/>
              <a:t>Thermal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4500" dirty="0"/>
              <a:t>Residual energy in machine component parts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IE" sz="4500" dirty="0"/>
              <a:t>Material flow</a:t>
            </a:r>
          </a:p>
          <a:p>
            <a:endParaRPr lang="en-I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592" y="1118841"/>
            <a:ext cx="2946015" cy="2528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75589" y="1674975"/>
            <a:ext cx="1751888" cy="1196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677" y="1484784"/>
            <a:ext cx="1435448" cy="139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785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" y="0"/>
            <a:ext cx="9142856" cy="5142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279" y="111973"/>
            <a:ext cx="6845181" cy="580234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rgbClr val="002060"/>
                </a:solidFill>
              </a:rPr>
              <a:t>Vehicle Safety</a:t>
            </a:r>
            <a:endParaRPr lang="en-IE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931491"/>
            <a:ext cx="8229600" cy="3854152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4500" dirty="0" smtClean="0"/>
              <a:t>Mirrors</a:t>
            </a:r>
            <a:endParaRPr lang="en-GB" sz="4500" dirty="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4500" dirty="0" smtClean="0"/>
              <a:t>Reverse Beeper / Motion Beeper</a:t>
            </a:r>
            <a:endParaRPr lang="en-GB" sz="4500" dirty="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4500" dirty="0"/>
              <a:t>Beacons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4500" dirty="0" smtClean="0"/>
              <a:t>Reversing Camera / Radar</a:t>
            </a:r>
            <a:endParaRPr lang="en-GB" sz="4500" dirty="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4500" dirty="0" smtClean="0"/>
              <a:t>High-vis Clothing</a:t>
            </a:r>
            <a:endParaRPr lang="en-GB" sz="4500" dirty="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4500" dirty="0" smtClean="0"/>
              <a:t>Under-run Barriers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4500" dirty="0" smtClean="0"/>
              <a:t>Handbrake Alarm</a:t>
            </a:r>
            <a:endParaRPr lang="en-GB" sz="4500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38147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" y="0"/>
            <a:ext cx="9142856" cy="5142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04" y="103427"/>
            <a:ext cx="6828089" cy="631509"/>
          </a:xfrm>
        </p:spPr>
        <p:txBody>
          <a:bodyPr>
            <a:noAutofit/>
          </a:bodyPr>
          <a:lstStyle/>
          <a:p>
            <a:r>
              <a:rPr lang="en-IE" sz="3600" b="1" dirty="0" smtClean="0">
                <a:solidFill>
                  <a:srgbClr val="002060"/>
                </a:solidFill>
              </a:rPr>
              <a:t>Vehicle Safety – Under-run Barrier</a:t>
            </a:r>
            <a:endParaRPr lang="en-IE" sz="36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180" y="921368"/>
            <a:ext cx="5764138" cy="357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36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" y="0"/>
            <a:ext cx="9142856" cy="5142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627264" cy="511868"/>
          </a:xfrm>
        </p:spPr>
        <p:txBody>
          <a:bodyPr>
            <a:normAutofit fontScale="90000"/>
          </a:bodyPr>
          <a:lstStyle/>
          <a:p>
            <a:r>
              <a:rPr lang="en-IE" b="1" dirty="0" smtClean="0">
                <a:solidFill>
                  <a:srgbClr val="002060"/>
                </a:solidFill>
              </a:rPr>
              <a:t>Vehicle Safety</a:t>
            </a:r>
            <a:endParaRPr lang="en-I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4" y="835066"/>
            <a:ext cx="24384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204" y="2375914"/>
            <a:ext cx="24384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347" y="1531115"/>
            <a:ext cx="4785344" cy="254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88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" y="-1"/>
            <a:ext cx="9142856" cy="5142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492" y="145279"/>
            <a:ext cx="5674407" cy="615297"/>
          </a:xfrm>
        </p:spPr>
        <p:txBody>
          <a:bodyPr>
            <a:normAutofit fontScale="90000"/>
          </a:bodyPr>
          <a:lstStyle/>
          <a:p>
            <a:r>
              <a:rPr lang="en-IE" b="1" dirty="0" smtClean="0">
                <a:solidFill>
                  <a:srgbClr val="002060"/>
                </a:solidFill>
              </a:rPr>
              <a:t>Forklift Safety</a:t>
            </a:r>
            <a:endParaRPr lang="en-IE" b="1" dirty="0">
              <a:solidFill>
                <a:srgbClr val="00206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1153694" y="1117152"/>
            <a:ext cx="6597353" cy="479822"/>
          </a:xfrm>
        </p:spPr>
        <p:txBody>
          <a:bodyPr>
            <a:noAutofit/>
          </a:bodyPr>
          <a:lstStyle/>
          <a:p>
            <a:pPr algn="ctr"/>
            <a:r>
              <a:rPr lang="en-IE" sz="3200" dirty="0" smtClean="0"/>
              <a:t>Forward </a:t>
            </a:r>
            <a:r>
              <a:rPr lang="en-IE" sz="3200" dirty="0"/>
              <a:t>and </a:t>
            </a:r>
            <a:r>
              <a:rPr lang="en-IE" sz="3200" dirty="0" smtClean="0"/>
              <a:t>reverse blue light system</a:t>
            </a:r>
            <a:endParaRPr lang="en-IE" sz="32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34" y="1651105"/>
            <a:ext cx="7268661" cy="299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36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" y="0"/>
            <a:ext cx="9142856" cy="5142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427"/>
            <a:ext cx="6464893" cy="631509"/>
          </a:xfrm>
        </p:spPr>
        <p:txBody>
          <a:bodyPr>
            <a:noAutofit/>
          </a:bodyPr>
          <a:lstStyle/>
          <a:p>
            <a:r>
              <a:rPr lang="en-IE" sz="3600" b="1" dirty="0" smtClean="0">
                <a:solidFill>
                  <a:srgbClr val="002060"/>
                </a:solidFill>
              </a:rPr>
              <a:t>Vehicle Safety - Battery Safety</a:t>
            </a:r>
            <a:endParaRPr lang="en-IE" sz="3600" b="1" dirty="0">
              <a:solidFill>
                <a:srgbClr val="002060"/>
              </a:solidFill>
            </a:endParaRPr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58" y="1199223"/>
            <a:ext cx="2000703" cy="2546350"/>
          </a:xfrm>
        </p:spPr>
      </p:pic>
      <p:pic>
        <p:nvPicPr>
          <p:cNvPr id="8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613" y="833784"/>
            <a:ext cx="3251200" cy="2438400"/>
          </a:xfrm>
        </p:spPr>
      </p:pic>
      <p:sp>
        <p:nvSpPr>
          <p:cNvPr id="9" name="TextBox 8"/>
          <p:cNvSpPr txBox="1"/>
          <p:nvPr/>
        </p:nvSpPr>
        <p:spPr>
          <a:xfrm>
            <a:off x="4084612" y="3326819"/>
            <a:ext cx="39655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smtClean="0"/>
              <a:t>Use from</a:t>
            </a:r>
          </a:p>
          <a:p>
            <a:pPr marL="285750" indent="-285750">
              <a:buFontTx/>
              <a:buChar char="-"/>
            </a:pPr>
            <a:r>
              <a:rPr lang="en-GB" sz="2400" b="1" i="1" dirty="0" smtClean="0"/>
              <a:t>Battery Booster to machine</a:t>
            </a:r>
          </a:p>
          <a:p>
            <a:pPr marL="285750" indent="-285750">
              <a:buFontTx/>
              <a:buChar char="-"/>
            </a:pPr>
            <a:r>
              <a:rPr lang="en-GB" sz="2400" b="1" i="1" dirty="0" smtClean="0"/>
              <a:t>Machine </a:t>
            </a:r>
            <a:r>
              <a:rPr lang="en-GB" sz="2400" b="1" i="1" dirty="0"/>
              <a:t>to machine</a:t>
            </a:r>
            <a:br>
              <a:rPr lang="en-GB" sz="2400" b="1" i="1" dirty="0"/>
            </a:br>
            <a:r>
              <a:rPr lang="en-GB" sz="2400" b="1" i="1" dirty="0"/>
              <a:t>(surge protection)</a:t>
            </a:r>
            <a:endParaRPr lang="en-IE" sz="24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818106" y="3737027"/>
            <a:ext cx="2198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i="1" dirty="0" smtClean="0"/>
              <a:t>Battery Booster</a:t>
            </a:r>
            <a:endParaRPr lang="en-IE" sz="2400" b="1" i="1" dirty="0"/>
          </a:p>
        </p:txBody>
      </p:sp>
    </p:spTree>
    <p:extLst>
      <p:ext uri="{BB962C8B-B14F-4D97-AF65-F5344CB8AC3E}">
        <p14:creationId xmlns:p14="http://schemas.microsoft.com/office/powerpoint/2010/main" val="8260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" y="0"/>
            <a:ext cx="9142856" cy="5142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427"/>
            <a:ext cx="6464893" cy="631509"/>
          </a:xfrm>
        </p:spPr>
        <p:txBody>
          <a:bodyPr>
            <a:noAutofit/>
          </a:bodyPr>
          <a:lstStyle/>
          <a:p>
            <a:r>
              <a:rPr lang="en-IE" sz="3600" b="1" dirty="0" smtClean="0">
                <a:solidFill>
                  <a:srgbClr val="002060"/>
                </a:solidFill>
              </a:rPr>
              <a:t>Vehicle Safety - Battery Safety</a:t>
            </a:r>
            <a:endParaRPr lang="en-IE" sz="3600" b="1" dirty="0">
              <a:solidFill>
                <a:srgbClr val="002060"/>
              </a:solidFill>
            </a:endParaRPr>
          </a:p>
        </p:txBody>
      </p:sp>
      <p:pic>
        <p:nvPicPr>
          <p:cNvPr id="1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57" y="900113"/>
            <a:ext cx="3395133" cy="2546350"/>
          </a:xfrm>
        </p:spPr>
      </p:pic>
      <p:pic>
        <p:nvPicPr>
          <p:cNvPr id="1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617" y="1967256"/>
            <a:ext cx="3393017" cy="2544763"/>
          </a:xfrm>
        </p:spPr>
      </p:pic>
    </p:spTree>
    <p:extLst>
      <p:ext uri="{BB962C8B-B14F-4D97-AF65-F5344CB8AC3E}">
        <p14:creationId xmlns:p14="http://schemas.microsoft.com/office/powerpoint/2010/main" val="64239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" y="0"/>
            <a:ext cx="9142856" cy="5142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427"/>
            <a:ext cx="6464893" cy="631509"/>
          </a:xfrm>
        </p:spPr>
        <p:txBody>
          <a:bodyPr>
            <a:noAutofit/>
          </a:bodyPr>
          <a:lstStyle/>
          <a:p>
            <a:r>
              <a:rPr lang="en-IE" sz="3600" b="1" dirty="0" smtClean="0">
                <a:solidFill>
                  <a:srgbClr val="002060"/>
                </a:solidFill>
              </a:rPr>
              <a:t>Vehicle Safety - Battery Safety</a:t>
            </a:r>
            <a:endParaRPr lang="en-IE" sz="3600" b="1" dirty="0">
              <a:solidFill>
                <a:srgbClr val="002060"/>
              </a:solidFill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243" y="890835"/>
            <a:ext cx="3358190" cy="374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1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" y="0"/>
            <a:ext cx="9142856" cy="5142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427"/>
            <a:ext cx="6464893" cy="631509"/>
          </a:xfrm>
        </p:spPr>
        <p:txBody>
          <a:bodyPr>
            <a:noAutofit/>
          </a:bodyPr>
          <a:lstStyle/>
          <a:p>
            <a:r>
              <a:rPr lang="en-IE" sz="3600" b="1" dirty="0" smtClean="0">
                <a:solidFill>
                  <a:srgbClr val="002060"/>
                </a:solidFill>
              </a:rPr>
              <a:t>Vehicle Safety - Battery Safety</a:t>
            </a:r>
            <a:endParaRPr lang="en-IE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600" y="1228749"/>
            <a:ext cx="4038600" cy="228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89508" y="3630577"/>
            <a:ext cx="5477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/>
              <a:t>Boosting Point Label for 12 Volt or 24 Volt must be fitted on the machine</a:t>
            </a:r>
            <a:r>
              <a:rPr lang="en-GB" sz="2400" b="1" i="1" dirty="0" smtClean="0"/>
              <a:t>.</a:t>
            </a:r>
            <a:endParaRPr lang="en-IE" sz="2400" b="1" i="1" dirty="0"/>
          </a:p>
        </p:txBody>
      </p:sp>
    </p:spTree>
    <p:extLst>
      <p:ext uri="{BB962C8B-B14F-4D97-AF65-F5344CB8AC3E}">
        <p14:creationId xmlns:p14="http://schemas.microsoft.com/office/powerpoint/2010/main" val="363424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2856" cy="5142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427"/>
            <a:ext cx="6464893" cy="631509"/>
          </a:xfrm>
        </p:spPr>
        <p:txBody>
          <a:bodyPr>
            <a:noAutofit/>
          </a:bodyPr>
          <a:lstStyle/>
          <a:p>
            <a:r>
              <a:rPr lang="en-IE" sz="3600" b="1" dirty="0" smtClean="0">
                <a:solidFill>
                  <a:srgbClr val="002060"/>
                </a:solidFill>
              </a:rPr>
              <a:t>Vehicle Safety - Battery Safety</a:t>
            </a:r>
            <a:endParaRPr lang="en-IE" sz="36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8505" y="985571"/>
            <a:ext cx="1911212" cy="2545556"/>
          </a:xfrm>
        </p:spPr>
        <p:txBody>
          <a:bodyPr/>
          <a:lstStyle/>
          <a:p>
            <a:endParaRPr lang="en-IE" dirty="0"/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48" y="985571"/>
            <a:ext cx="1911212" cy="2546350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953" y="1351812"/>
            <a:ext cx="3391743" cy="25447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919" y="3606325"/>
            <a:ext cx="3255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i="1" dirty="0" smtClean="0"/>
              <a:t>Electronic Battery Tester</a:t>
            </a:r>
            <a:endParaRPr lang="en-IE" sz="2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531309" y="3905425"/>
            <a:ext cx="3792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smtClean="0"/>
              <a:t>Old type tester.</a:t>
            </a:r>
          </a:p>
          <a:p>
            <a:r>
              <a:rPr lang="en-GB" sz="2400" b="1" i="1" dirty="0" smtClean="0"/>
              <a:t>Applies </a:t>
            </a:r>
            <a:r>
              <a:rPr lang="en-GB" sz="2400" b="1" i="1" dirty="0"/>
              <a:t>Load - DANGEROUS</a:t>
            </a:r>
            <a:endParaRPr lang="en-IE" sz="2400" b="1" i="1" dirty="0"/>
          </a:p>
        </p:txBody>
      </p:sp>
    </p:spTree>
    <p:extLst>
      <p:ext uri="{BB962C8B-B14F-4D97-AF65-F5344CB8AC3E}">
        <p14:creationId xmlns:p14="http://schemas.microsoft.com/office/powerpoint/2010/main" val="426917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-17092"/>
            <a:ext cx="9143998" cy="51434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9854" y="2278772"/>
            <a:ext cx="644986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IE" sz="2400" dirty="0" smtClean="0">
                <a:solidFill>
                  <a:srgbClr val="F3960A"/>
                </a:solidFill>
              </a:rPr>
              <a:t>Mobile Plant &amp; Fixed Plant Safety - Quarries</a:t>
            </a:r>
            <a:endParaRPr lang="en-US" sz="2400" dirty="0">
              <a:solidFill>
                <a:srgbClr val="F3960A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9854" y="602064"/>
            <a:ext cx="437147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IE" sz="3000" b="1" dirty="0" smtClean="0">
                <a:solidFill>
                  <a:schemeClr val="bg1"/>
                </a:solidFill>
              </a:rPr>
              <a:t>Extractive Industries Ireland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854" y="3378398"/>
            <a:ext cx="379425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IE" sz="1600" dirty="0">
                <a:solidFill>
                  <a:srgbClr val="F3960A"/>
                </a:solidFill>
              </a:rPr>
              <a:t>Date: </a:t>
            </a:r>
            <a:r>
              <a:rPr lang="en-IE" sz="1600" dirty="0" smtClean="0">
                <a:solidFill>
                  <a:schemeClr val="bg1"/>
                </a:solidFill>
              </a:rPr>
              <a:t>26/09/2018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9051" y="4818389"/>
            <a:ext cx="383824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IE" sz="2000" b="1" i="1" dirty="0" smtClean="0">
                <a:solidFill>
                  <a:schemeClr val="bg1"/>
                </a:solidFill>
              </a:rPr>
              <a:t>Cormac McCarthy – Roadstone Ltd</a:t>
            </a:r>
            <a:endParaRPr lang="en-US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83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2856" cy="5142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427"/>
            <a:ext cx="6464893" cy="631509"/>
          </a:xfrm>
        </p:spPr>
        <p:txBody>
          <a:bodyPr>
            <a:noAutofit/>
          </a:bodyPr>
          <a:lstStyle/>
          <a:p>
            <a:r>
              <a:rPr lang="en-IE" sz="3600" b="1" dirty="0" smtClean="0">
                <a:solidFill>
                  <a:srgbClr val="002060"/>
                </a:solidFill>
              </a:rPr>
              <a:t>Vehicle Safety – Tyre Inflation</a:t>
            </a:r>
            <a:endParaRPr lang="en-IE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6402" y="4346560"/>
            <a:ext cx="3255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i="1" dirty="0" smtClean="0"/>
              <a:t>Automatic Tyre Inflator</a:t>
            </a:r>
            <a:endParaRPr lang="en-IE" sz="2400" b="1" i="1" dirty="0"/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804" y="1079500"/>
            <a:ext cx="2540047" cy="26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Content Placeholder 13" descr="C:\Users\pomahony\AppData\Local\Microsoft\Windows\Temporary Internet Files\Content.Word\2015_03273101150004A.JPG"/>
          <p:cNvPicPr>
            <a:picLocks noGrp="1"/>
          </p:cNvPicPr>
          <p:nvPr>
            <p:ph sz="half"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7" t="8293"/>
          <a:stretch/>
        </p:blipFill>
        <p:spPr bwMode="auto">
          <a:xfrm>
            <a:off x="807586" y="1105217"/>
            <a:ext cx="3388407" cy="32275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8577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2856" cy="5142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427"/>
            <a:ext cx="6464893" cy="631509"/>
          </a:xfrm>
        </p:spPr>
        <p:txBody>
          <a:bodyPr>
            <a:noAutofit/>
          </a:bodyPr>
          <a:lstStyle/>
          <a:p>
            <a:r>
              <a:rPr lang="en-IE" sz="3600" b="1" dirty="0" smtClean="0">
                <a:solidFill>
                  <a:srgbClr val="002060"/>
                </a:solidFill>
              </a:rPr>
              <a:t>Vehicle Safety – Tyre Inflation</a:t>
            </a:r>
            <a:endParaRPr lang="en-IE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8426" y="4303830"/>
            <a:ext cx="2803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i="1" dirty="0" smtClean="0"/>
              <a:t>Tyre Pressure Charts</a:t>
            </a:r>
            <a:endParaRPr lang="en-IE" sz="2400" b="1" i="1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33" y="1011208"/>
            <a:ext cx="1926316" cy="329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10" descr="C:\Users\pomahony\AppData\Local\Microsoft\Windows\Temporary Internet Files\Content.Word\2015_03273101150008.jpg"/>
          <p:cNvPicPr>
            <a:picLocks noGrp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475" y="1437402"/>
            <a:ext cx="2518756" cy="1965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972" y="1024724"/>
            <a:ext cx="2185408" cy="321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4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" y="-2"/>
            <a:ext cx="9142856" cy="5142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427"/>
            <a:ext cx="6464893" cy="631509"/>
          </a:xfrm>
        </p:spPr>
        <p:txBody>
          <a:bodyPr>
            <a:noAutofit/>
          </a:bodyPr>
          <a:lstStyle/>
          <a:p>
            <a:r>
              <a:rPr lang="en-IE" sz="3600" b="1" dirty="0" smtClean="0">
                <a:solidFill>
                  <a:srgbClr val="002060"/>
                </a:solidFill>
              </a:rPr>
              <a:t>Vehicle Safety – Body Props</a:t>
            </a:r>
            <a:endParaRPr lang="en-IE" sz="3600" b="1" dirty="0">
              <a:solidFill>
                <a:srgbClr val="002060"/>
              </a:solidFill>
            </a:endParaRPr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59" y="827011"/>
            <a:ext cx="3824919" cy="2984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2" name="Picture 2" descr="F:\CMP  2011\IMG_11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704" y="2323300"/>
            <a:ext cx="3344947" cy="2146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22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" y="20539"/>
            <a:ext cx="9142856" cy="5142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427"/>
            <a:ext cx="6464893" cy="631509"/>
          </a:xfrm>
        </p:spPr>
        <p:txBody>
          <a:bodyPr>
            <a:noAutofit/>
          </a:bodyPr>
          <a:lstStyle/>
          <a:p>
            <a:r>
              <a:rPr lang="en-IE" sz="3600" b="1" dirty="0" smtClean="0">
                <a:solidFill>
                  <a:srgbClr val="002060"/>
                </a:solidFill>
              </a:rPr>
              <a:t>Vehicle Safety – Body Props</a:t>
            </a:r>
            <a:endParaRPr lang="en-IE" sz="3600" b="1" dirty="0">
              <a:solidFill>
                <a:srgbClr val="002060"/>
              </a:solidFill>
            </a:endParaRPr>
          </a:p>
        </p:txBody>
      </p:sp>
      <p:pic>
        <p:nvPicPr>
          <p:cNvPr id="3078" name="Picture 6" descr="C:\Documents\equipment etc\2018_090431011500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3" y="1173585"/>
            <a:ext cx="2887213" cy="216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Documents\equipment etc\2018_090431011500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588" y="1792348"/>
            <a:ext cx="3395133" cy="254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5665862" y="2119357"/>
            <a:ext cx="1452785" cy="9461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66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539"/>
            <a:ext cx="9142856" cy="5142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427"/>
            <a:ext cx="6464893" cy="631509"/>
          </a:xfrm>
        </p:spPr>
        <p:txBody>
          <a:bodyPr>
            <a:noAutofit/>
          </a:bodyPr>
          <a:lstStyle/>
          <a:p>
            <a:r>
              <a:rPr lang="en-IE" sz="3600" b="1" dirty="0" smtClean="0">
                <a:solidFill>
                  <a:srgbClr val="002060"/>
                </a:solidFill>
              </a:rPr>
              <a:t>Vehicle Safety – Body Props</a:t>
            </a:r>
            <a:endParaRPr lang="en-IE" sz="36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Documents\equipment etc\2018_090431011500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3" y="1122309"/>
            <a:ext cx="3395133" cy="254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\equipment etc\2018_090431011500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792" y="1960563"/>
            <a:ext cx="3393016" cy="254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66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539"/>
            <a:ext cx="9142856" cy="5142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427"/>
            <a:ext cx="6464893" cy="631509"/>
          </a:xfrm>
        </p:spPr>
        <p:txBody>
          <a:bodyPr>
            <a:noAutofit/>
          </a:bodyPr>
          <a:lstStyle/>
          <a:p>
            <a:r>
              <a:rPr lang="en-IE" sz="3600" b="1" dirty="0" smtClean="0">
                <a:solidFill>
                  <a:srgbClr val="002060"/>
                </a:solidFill>
              </a:rPr>
              <a:t>Vehicle Safety – Body Props</a:t>
            </a:r>
            <a:endParaRPr lang="en-IE" sz="3600" b="1" dirty="0">
              <a:solidFill>
                <a:srgbClr val="002060"/>
              </a:solidFill>
            </a:endParaRPr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33" y="1132371"/>
            <a:ext cx="2925376" cy="2167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145" y="2002523"/>
            <a:ext cx="1749829" cy="2331720"/>
          </a:xfrm>
        </p:spPr>
      </p:pic>
      <p:pic>
        <p:nvPicPr>
          <p:cNvPr id="1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1161713"/>
            <a:ext cx="3190875" cy="202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5665" y="3281583"/>
            <a:ext cx="2437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i="1" dirty="0" smtClean="0"/>
              <a:t>Skid Steer</a:t>
            </a:r>
            <a:endParaRPr lang="en-IE" sz="24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443955" y="4300059"/>
            <a:ext cx="2141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i="1" dirty="0" smtClean="0"/>
              <a:t>180° Excavator</a:t>
            </a:r>
            <a:endParaRPr lang="en-IE" sz="24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5602288" y="3184863"/>
            <a:ext cx="3190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i="1" dirty="0" smtClean="0"/>
              <a:t>Dumper Truck Body</a:t>
            </a:r>
            <a:endParaRPr lang="en-IE" sz="2400" b="1" i="1" dirty="0"/>
          </a:p>
        </p:txBody>
      </p:sp>
    </p:spTree>
    <p:extLst>
      <p:ext uri="{BB962C8B-B14F-4D97-AF65-F5344CB8AC3E}">
        <p14:creationId xmlns:p14="http://schemas.microsoft.com/office/powerpoint/2010/main" val="41565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" y="-1"/>
            <a:ext cx="9142856" cy="5142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492" y="145279"/>
            <a:ext cx="5674407" cy="615297"/>
          </a:xfrm>
        </p:spPr>
        <p:txBody>
          <a:bodyPr>
            <a:normAutofit fontScale="90000"/>
          </a:bodyPr>
          <a:lstStyle/>
          <a:p>
            <a:r>
              <a:rPr lang="en-IE" b="1" dirty="0" smtClean="0">
                <a:solidFill>
                  <a:srgbClr val="002060"/>
                </a:solidFill>
              </a:rPr>
              <a:t>Work at Height</a:t>
            </a:r>
            <a:endParaRPr lang="en-IE" b="1" dirty="0">
              <a:solidFill>
                <a:srgbClr val="00206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2440210" y="1168428"/>
            <a:ext cx="3044602" cy="479822"/>
          </a:xfrm>
        </p:spPr>
        <p:txBody>
          <a:bodyPr>
            <a:noAutofit/>
          </a:bodyPr>
          <a:lstStyle/>
          <a:p>
            <a:r>
              <a:rPr lang="en-IE" sz="3200" dirty="0" smtClean="0"/>
              <a:t>Fall Prevention</a:t>
            </a:r>
            <a:endParaRPr lang="en-IE" sz="3200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836" y="1795706"/>
            <a:ext cx="3049966" cy="269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876" y="1795705"/>
            <a:ext cx="2975525" cy="271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17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" y="0"/>
            <a:ext cx="9142856" cy="5142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427"/>
            <a:ext cx="6464893" cy="631509"/>
          </a:xfrm>
        </p:spPr>
        <p:txBody>
          <a:bodyPr>
            <a:noAutofit/>
          </a:bodyPr>
          <a:lstStyle/>
          <a:p>
            <a:r>
              <a:rPr lang="en-IE" sz="3600" b="1" dirty="0">
                <a:solidFill>
                  <a:srgbClr val="002060"/>
                </a:solidFill>
              </a:rPr>
              <a:t>Hierarchy of Control Measures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464" y="811850"/>
            <a:ext cx="5276096" cy="400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90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" y="0"/>
            <a:ext cx="9142855" cy="51428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9854" y="2020666"/>
            <a:ext cx="4371474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IE" sz="5400" dirty="0">
                <a:solidFill>
                  <a:srgbClr val="EB9E21"/>
                </a:solidFill>
              </a:rPr>
              <a:t>Thank</a:t>
            </a:r>
            <a:r>
              <a:rPr lang="en-IE" sz="5400" b="1" dirty="0">
                <a:solidFill>
                  <a:schemeClr val="bg1"/>
                </a:solidFill>
              </a:rPr>
              <a:t> </a:t>
            </a:r>
            <a:r>
              <a:rPr lang="en-IE" sz="5400" dirty="0">
                <a:solidFill>
                  <a:schemeClr val="bg1"/>
                </a:solidFill>
              </a:rPr>
              <a:t>You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4" y="4543470"/>
            <a:ext cx="37719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574" y="4543470"/>
            <a:ext cx="37719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93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" y="0"/>
            <a:ext cx="9142856" cy="5142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1976"/>
            <a:ext cx="7152829" cy="546051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rgbClr val="002060"/>
                </a:solidFill>
              </a:rPr>
              <a:t>Isolation of Plant and Equipment</a:t>
            </a:r>
            <a:endParaRPr lang="en-IE" sz="40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235" y="1687735"/>
            <a:ext cx="176212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632" y="1504676"/>
            <a:ext cx="4038600" cy="244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35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" y="0"/>
            <a:ext cx="9142856" cy="5142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17" y="59821"/>
            <a:ext cx="7151471" cy="700755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rgbClr val="002060"/>
                </a:solidFill>
              </a:rPr>
              <a:t>Isolation of Plant and Equipment</a:t>
            </a:r>
            <a:endParaRPr lang="en-IE" sz="4000" b="1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67594"/>
            <a:ext cx="7859216" cy="3132348"/>
          </a:xfrm>
        </p:spPr>
        <p:txBody>
          <a:bodyPr>
            <a:normAutofit fontScale="92500" lnSpcReduction="20000"/>
          </a:bodyPr>
          <a:lstStyle/>
          <a:p>
            <a:pPr marL="358775" indent="-357188" defTabSz="622300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n-GB" altLang="en-US" dirty="0" smtClean="0"/>
              <a:t>Plant </a:t>
            </a:r>
            <a:r>
              <a:rPr lang="en-GB" altLang="en-US" dirty="0"/>
              <a:t>must be isolated and locked out before guards or safety devices are removed</a:t>
            </a:r>
          </a:p>
          <a:p>
            <a:pPr marL="358775" indent="-357188" defTabSz="622300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n-GB" altLang="en-US" b="1" u="sng" dirty="0">
                <a:solidFill>
                  <a:srgbClr val="0070C0"/>
                </a:solidFill>
              </a:rPr>
              <a:t>Each person must attach their own lock(s)</a:t>
            </a:r>
          </a:p>
          <a:p>
            <a:pPr marL="358775" indent="-357188" defTabSz="622300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n-GB" altLang="en-US" dirty="0"/>
              <a:t>LOTOC – Lockout, tag out and confirm by attempting to start the equipment once it is isolated</a:t>
            </a:r>
            <a:endParaRPr lang="en-US" altLang="en-US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48966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" y="0"/>
            <a:ext cx="9142856" cy="5142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17" y="59821"/>
            <a:ext cx="7151471" cy="700755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rgbClr val="002060"/>
                </a:solidFill>
              </a:rPr>
              <a:t>Isolation of Plant and Equipment</a:t>
            </a:r>
            <a:endParaRPr lang="en-IE" sz="4000" b="1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67594"/>
            <a:ext cx="7859216" cy="3132348"/>
          </a:xfrm>
        </p:spPr>
        <p:txBody>
          <a:bodyPr>
            <a:normAutofit fontScale="92500"/>
          </a:bodyPr>
          <a:lstStyle/>
          <a:p>
            <a:pPr marL="358775" indent="-357188" defTabSz="622300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n-GB" altLang="en-US" dirty="0"/>
              <a:t>Padlocks and tags can only be removed when;</a:t>
            </a:r>
          </a:p>
          <a:p>
            <a:pPr marL="803275" indent="-444500" defTabSz="622300"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en-GB" altLang="en-US" dirty="0" smtClean="0"/>
              <a:t>All </a:t>
            </a:r>
            <a:r>
              <a:rPr lang="en-GB" altLang="en-US" dirty="0"/>
              <a:t>safety guards are back in place</a:t>
            </a:r>
          </a:p>
          <a:p>
            <a:pPr marL="803275" indent="-444500" defTabSz="622300"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en-GB" altLang="en-US" dirty="0" smtClean="0"/>
              <a:t>All </a:t>
            </a:r>
            <a:r>
              <a:rPr lang="en-GB" altLang="en-US" dirty="0"/>
              <a:t>workers are positioned safely for start up</a:t>
            </a:r>
          </a:p>
          <a:p>
            <a:pPr marL="803275" indent="-444500" defTabSz="622300"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en-GB" altLang="en-US" dirty="0" smtClean="0"/>
              <a:t>The </a:t>
            </a:r>
            <a:r>
              <a:rPr lang="en-GB" altLang="en-US" dirty="0"/>
              <a:t>machine is ready and safe for operation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92119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" y="643"/>
            <a:ext cx="9142856" cy="5142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795"/>
            <a:ext cx="6541806" cy="520414"/>
          </a:xfrm>
        </p:spPr>
        <p:txBody>
          <a:bodyPr>
            <a:normAutofit fontScale="90000"/>
          </a:bodyPr>
          <a:lstStyle/>
          <a:p>
            <a:r>
              <a:rPr lang="en-IE" b="1" dirty="0" smtClean="0">
                <a:solidFill>
                  <a:srgbClr val="002060"/>
                </a:solidFill>
              </a:rPr>
              <a:t>Guarding &amp; Isolation</a:t>
            </a:r>
            <a:endParaRPr lang="en-IE" b="1" dirty="0">
              <a:solidFill>
                <a:srgbClr val="002060"/>
              </a:solidFill>
            </a:endParaRP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010" y="1126884"/>
            <a:ext cx="4038600" cy="209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sz="half" idx="2"/>
          </p:nvPr>
        </p:nvSpPr>
        <p:spPr>
          <a:xfrm>
            <a:off x="4511464" y="1036848"/>
            <a:ext cx="4504351" cy="3688979"/>
          </a:xfrm>
        </p:spPr>
        <p:txBody>
          <a:bodyPr>
            <a:noAutofit/>
          </a:bodyPr>
          <a:lstStyle/>
          <a:p>
            <a:pPr marL="265113" indent="-265113"/>
            <a:r>
              <a:rPr lang="en-GB" dirty="0" smtClean="0"/>
              <a:t>Fixed panel </a:t>
            </a:r>
            <a:r>
              <a:rPr lang="en-GB" dirty="0"/>
              <a:t>type </a:t>
            </a:r>
            <a:r>
              <a:rPr lang="en-GB" dirty="0" smtClean="0"/>
              <a:t>guards </a:t>
            </a:r>
          </a:p>
          <a:p>
            <a:pPr marL="265113" indent="-265113"/>
            <a:r>
              <a:rPr lang="en-GB" dirty="0" smtClean="0"/>
              <a:t>Access </a:t>
            </a:r>
            <a:r>
              <a:rPr lang="en-GB" dirty="0"/>
              <a:t>gates should be </a:t>
            </a:r>
            <a:r>
              <a:rPr lang="en-GB" dirty="0" smtClean="0"/>
              <a:t>electrically interlocked. </a:t>
            </a:r>
          </a:p>
          <a:p>
            <a:pPr marL="265113" indent="-265113"/>
            <a:r>
              <a:rPr lang="en-GB" dirty="0" smtClean="0"/>
              <a:t>Remote </a:t>
            </a:r>
            <a:r>
              <a:rPr lang="en-GB" dirty="0"/>
              <a:t>greasing </a:t>
            </a:r>
            <a:r>
              <a:rPr lang="en-GB" dirty="0" smtClean="0"/>
              <a:t>to enable lubrication </a:t>
            </a:r>
            <a:r>
              <a:rPr lang="en-GB" dirty="0"/>
              <a:t>to be carried out without entering the guarded area.</a:t>
            </a:r>
          </a:p>
        </p:txBody>
      </p:sp>
    </p:spTree>
    <p:extLst>
      <p:ext uri="{BB962C8B-B14F-4D97-AF65-F5344CB8AC3E}">
        <p14:creationId xmlns:p14="http://schemas.microsoft.com/office/powerpoint/2010/main" val="292998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521" y="0"/>
            <a:ext cx="9142856" cy="5142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627264" cy="511868"/>
          </a:xfrm>
        </p:spPr>
        <p:txBody>
          <a:bodyPr>
            <a:normAutofit fontScale="90000"/>
          </a:bodyPr>
          <a:lstStyle/>
          <a:p>
            <a:r>
              <a:rPr lang="en-IE" b="1" dirty="0" smtClean="0">
                <a:solidFill>
                  <a:srgbClr val="002060"/>
                </a:solidFill>
              </a:rPr>
              <a:t>Isolation &amp; Interlock</a:t>
            </a:r>
            <a:endParaRPr lang="en-I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07" y="1063314"/>
            <a:ext cx="33147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294" y="2363667"/>
            <a:ext cx="19050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188" y="1063314"/>
            <a:ext cx="20193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2042" y="2873064"/>
            <a:ext cx="3026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i="1" dirty="0" smtClean="0"/>
              <a:t>Isolator &amp; Captive Key</a:t>
            </a:r>
            <a:endParaRPr lang="en-IE" sz="2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640509" y="4106742"/>
            <a:ext cx="2546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i="1" dirty="0" smtClean="0"/>
              <a:t>Key Exchange Unit</a:t>
            </a:r>
            <a:endParaRPr lang="en-IE" sz="2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245728" y="2825439"/>
            <a:ext cx="2188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i="1" dirty="0" smtClean="0"/>
              <a:t>Access Interlock</a:t>
            </a:r>
            <a:endParaRPr lang="en-IE" sz="2400" b="1" i="1" dirty="0"/>
          </a:p>
        </p:txBody>
      </p:sp>
    </p:spTree>
    <p:extLst>
      <p:ext uri="{BB962C8B-B14F-4D97-AF65-F5344CB8AC3E}">
        <p14:creationId xmlns:p14="http://schemas.microsoft.com/office/powerpoint/2010/main" val="8930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" y="0"/>
            <a:ext cx="9142856" cy="5142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627264" cy="511868"/>
          </a:xfrm>
        </p:spPr>
        <p:txBody>
          <a:bodyPr>
            <a:normAutofit fontScale="90000"/>
          </a:bodyPr>
          <a:lstStyle/>
          <a:p>
            <a:r>
              <a:rPr lang="en-IE" b="1" dirty="0" smtClean="0">
                <a:solidFill>
                  <a:srgbClr val="002060"/>
                </a:solidFill>
              </a:rPr>
              <a:t>Isolation &amp; Interlock</a:t>
            </a:r>
            <a:endParaRPr lang="en-IE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20" y="944587"/>
            <a:ext cx="2465192" cy="3106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Content Placeholder 6"/>
          <p:cNvPicPr>
            <a:picLocks noGrp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234" y="980348"/>
            <a:ext cx="3181196" cy="2796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066" y="2842761"/>
            <a:ext cx="1806857" cy="150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48919" y="4043127"/>
            <a:ext cx="2465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i="1" dirty="0" smtClean="0"/>
              <a:t>Isolator &amp; Captive Key</a:t>
            </a:r>
            <a:endParaRPr lang="en-IE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064244" y="4363212"/>
            <a:ext cx="1984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i="1" dirty="0" smtClean="0"/>
              <a:t>Key Exchange Unit</a:t>
            </a:r>
            <a:endParaRPr lang="en-IE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5656068" y="3766128"/>
            <a:ext cx="218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i="1" dirty="0" smtClean="0"/>
              <a:t>Access Interlock</a:t>
            </a:r>
            <a:endParaRPr lang="en-IE" b="1" i="1" dirty="0"/>
          </a:p>
        </p:txBody>
      </p:sp>
    </p:spTree>
    <p:extLst>
      <p:ext uri="{BB962C8B-B14F-4D97-AF65-F5344CB8AC3E}">
        <p14:creationId xmlns:p14="http://schemas.microsoft.com/office/powerpoint/2010/main" val="350630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" y="0"/>
            <a:ext cx="9142856" cy="5142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627264" cy="511868"/>
          </a:xfrm>
        </p:spPr>
        <p:txBody>
          <a:bodyPr>
            <a:normAutofit fontScale="90000"/>
          </a:bodyPr>
          <a:lstStyle/>
          <a:p>
            <a:r>
              <a:rPr lang="en-IE" b="1" dirty="0" smtClean="0">
                <a:solidFill>
                  <a:srgbClr val="002060"/>
                </a:solidFill>
              </a:rPr>
              <a:t>Isolation &amp; Interlock</a:t>
            </a:r>
            <a:endParaRPr lang="en-IE" dirty="0"/>
          </a:p>
        </p:txBody>
      </p:sp>
      <p:pic>
        <p:nvPicPr>
          <p:cNvPr id="11" name="Content Placeholder 10"/>
          <p:cNvPicPr>
            <a:picLocks noGrp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750" y="1514931"/>
            <a:ext cx="2029626" cy="216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Content Placeholder 11"/>
          <p:cNvPicPr>
            <a:picLocks noGrp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238" y="1514931"/>
            <a:ext cx="2064822" cy="2161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535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366</Words>
  <Application>Microsoft Office PowerPoint</Application>
  <PresentationFormat>On-screen Show (16:9)</PresentationFormat>
  <Paragraphs>101</Paragraphs>
  <Slides>28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Isolation of Plant and Equipment</vt:lpstr>
      <vt:lpstr>Isolation of Plant and Equipment</vt:lpstr>
      <vt:lpstr>Isolation of Plant and Equipment</vt:lpstr>
      <vt:lpstr>Guarding &amp; Isolation</vt:lpstr>
      <vt:lpstr>Isolation &amp; Interlock</vt:lpstr>
      <vt:lpstr>Isolation &amp; Interlock</vt:lpstr>
      <vt:lpstr>Isolation &amp; Interlock</vt:lpstr>
      <vt:lpstr>Isolation of Plant and Equipment</vt:lpstr>
      <vt:lpstr>Vehicle Safety</vt:lpstr>
      <vt:lpstr>Vehicle Safety – Under-run Barrier</vt:lpstr>
      <vt:lpstr>Vehicle Safety</vt:lpstr>
      <vt:lpstr>Forklift Safety</vt:lpstr>
      <vt:lpstr>Vehicle Safety - Battery Safety</vt:lpstr>
      <vt:lpstr>Vehicle Safety - Battery Safety</vt:lpstr>
      <vt:lpstr>Vehicle Safety - Battery Safety</vt:lpstr>
      <vt:lpstr>Vehicle Safety - Battery Safety</vt:lpstr>
      <vt:lpstr>Vehicle Safety - Battery Safety</vt:lpstr>
      <vt:lpstr>Vehicle Safety – Tyre Inflation</vt:lpstr>
      <vt:lpstr>Vehicle Safety – Tyre Inflation</vt:lpstr>
      <vt:lpstr>Vehicle Safety – Body Props</vt:lpstr>
      <vt:lpstr>Vehicle Safety – Body Props</vt:lpstr>
      <vt:lpstr>Vehicle Safety – Body Props</vt:lpstr>
      <vt:lpstr>Vehicle Safety – Body Props</vt:lpstr>
      <vt:lpstr>Work at Height</vt:lpstr>
      <vt:lpstr>Hierarchy of Control Measures</vt:lpstr>
      <vt:lpstr>PowerPoint Presentation</vt:lpstr>
    </vt:vector>
  </TitlesOfParts>
  <Company>H+A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Gavin O'Shea</dc:creator>
  <cp:lastModifiedBy>Jim Holmes</cp:lastModifiedBy>
  <cp:revision>71</cp:revision>
  <dcterms:created xsi:type="dcterms:W3CDTF">2017-06-14T14:36:18Z</dcterms:created>
  <dcterms:modified xsi:type="dcterms:W3CDTF">2018-09-19T14:20:35Z</dcterms:modified>
</cp:coreProperties>
</file>