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1"/>
  </p:notesMasterIdLst>
  <p:handoutMasterIdLst>
    <p:handoutMasterId r:id="rId52"/>
  </p:handoutMasterIdLst>
  <p:sldIdLst>
    <p:sldId id="256" r:id="rId2"/>
    <p:sldId id="367" r:id="rId3"/>
    <p:sldId id="277" r:id="rId4"/>
    <p:sldId id="257" r:id="rId5"/>
    <p:sldId id="340" r:id="rId6"/>
    <p:sldId id="342" r:id="rId7"/>
    <p:sldId id="289" r:id="rId8"/>
    <p:sldId id="292"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258" r:id="rId22"/>
    <p:sldId id="284" r:id="rId23"/>
    <p:sldId id="283" r:id="rId24"/>
    <p:sldId id="368" r:id="rId25"/>
    <p:sldId id="343" r:id="rId26"/>
    <p:sldId id="275" r:id="rId27"/>
    <p:sldId id="260" r:id="rId28"/>
    <p:sldId id="276" r:id="rId29"/>
    <p:sldId id="341" r:id="rId30"/>
    <p:sldId id="264" r:id="rId31"/>
    <p:sldId id="265" r:id="rId32"/>
    <p:sldId id="279" r:id="rId33"/>
    <p:sldId id="280" r:id="rId34"/>
    <p:sldId id="282" r:id="rId35"/>
    <p:sldId id="273" r:id="rId36"/>
    <p:sldId id="274" r:id="rId37"/>
    <p:sldId id="346" r:id="rId38"/>
    <p:sldId id="347" r:id="rId39"/>
    <p:sldId id="319" r:id="rId40"/>
    <p:sldId id="370" r:id="rId41"/>
    <p:sldId id="371" r:id="rId42"/>
    <p:sldId id="360" r:id="rId43"/>
    <p:sldId id="369" r:id="rId44"/>
    <p:sldId id="361" r:id="rId45"/>
    <p:sldId id="362" r:id="rId46"/>
    <p:sldId id="363" r:id="rId47"/>
    <p:sldId id="365" r:id="rId48"/>
    <p:sldId id="372" r:id="rId49"/>
    <p:sldId id="364" r:id="rId50"/>
  </p:sldIdLst>
  <p:sldSz cx="9144000" cy="6858000" type="screen4x3"/>
  <p:notesSz cx="6881813" cy="10002838"/>
  <p:defaultTex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9693" autoAdjust="0"/>
  </p:normalViewPr>
  <p:slideViewPr>
    <p:cSldViewPr>
      <p:cViewPr>
        <p:scale>
          <a:sx n="75" d="100"/>
          <a:sy n="75" d="100"/>
        </p:scale>
        <p:origin x="-1014" y="-82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81409" cy="50062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eaLnBrk="1" hangingPunct="1">
              <a:defRPr sz="1200"/>
            </a:lvl1pPr>
          </a:lstStyle>
          <a:p>
            <a:endParaRPr lang="en-GB" dirty="0"/>
          </a:p>
        </p:txBody>
      </p:sp>
      <p:sp>
        <p:nvSpPr>
          <p:cNvPr id="17411" name="Rectangle 3"/>
          <p:cNvSpPr>
            <a:spLocks noGrp="1" noChangeArrowheads="1"/>
          </p:cNvSpPr>
          <p:nvPr>
            <p:ph type="dt" sz="quarter" idx="1"/>
          </p:nvPr>
        </p:nvSpPr>
        <p:spPr bwMode="auto">
          <a:xfrm>
            <a:off x="3898765" y="0"/>
            <a:ext cx="2981409" cy="50062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eaLnBrk="1" hangingPunct="1">
              <a:defRPr sz="1200"/>
            </a:lvl1pPr>
          </a:lstStyle>
          <a:p>
            <a:endParaRPr lang="en-GB" dirty="0"/>
          </a:p>
        </p:txBody>
      </p:sp>
      <p:sp>
        <p:nvSpPr>
          <p:cNvPr id="17412" name="Rectangle 4"/>
          <p:cNvSpPr>
            <a:spLocks noGrp="1" noChangeArrowheads="1"/>
          </p:cNvSpPr>
          <p:nvPr>
            <p:ph type="ftr" sz="quarter" idx="2"/>
          </p:nvPr>
        </p:nvSpPr>
        <p:spPr bwMode="auto">
          <a:xfrm>
            <a:off x="0" y="9500616"/>
            <a:ext cx="2981409" cy="500623"/>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eaLnBrk="1" hangingPunct="1">
              <a:defRPr sz="1200"/>
            </a:lvl1pPr>
          </a:lstStyle>
          <a:p>
            <a:endParaRPr lang="en-GB" dirty="0"/>
          </a:p>
        </p:txBody>
      </p:sp>
      <p:sp>
        <p:nvSpPr>
          <p:cNvPr id="17413" name="Rectangle 5"/>
          <p:cNvSpPr>
            <a:spLocks noGrp="1" noChangeArrowheads="1"/>
          </p:cNvSpPr>
          <p:nvPr>
            <p:ph type="sldNum" sz="quarter" idx="3"/>
          </p:nvPr>
        </p:nvSpPr>
        <p:spPr bwMode="auto">
          <a:xfrm>
            <a:off x="3898765" y="9500616"/>
            <a:ext cx="2981409" cy="500623"/>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eaLnBrk="1" hangingPunct="1">
              <a:defRPr sz="1200"/>
            </a:lvl1pPr>
          </a:lstStyle>
          <a:p>
            <a:fld id="{0163B009-36B4-4E1B-A68A-5A30C25A8607}" type="slidenum">
              <a:rPr lang="en-GB"/>
              <a:pPr/>
              <a:t>‹#›</a:t>
            </a:fld>
            <a:endParaRPr lang="en-GB" dirty="0"/>
          </a:p>
        </p:txBody>
      </p:sp>
    </p:spTree>
    <p:extLst>
      <p:ext uri="{BB962C8B-B14F-4D97-AF65-F5344CB8AC3E}">
        <p14:creationId xmlns:p14="http://schemas.microsoft.com/office/powerpoint/2010/main" val="1050801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81409" cy="50062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eaLnBrk="1" hangingPunct="1">
              <a:defRPr sz="1200"/>
            </a:lvl1pPr>
          </a:lstStyle>
          <a:p>
            <a:endParaRPr lang="en-GB" dirty="0"/>
          </a:p>
        </p:txBody>
      </p:sp>
      <p:sp>
        <p:nvSpPr>
          <p:cNvPr id="7171" name="Rectangle 3"/>
          <p:cNvSpPr>
            <a:spLocks noGrp="1" noChangeArrowheads="1"/>
          </p:cNvSpPr>
          <p:nvPr>
            <p:ph type="dt" idx="1"/>
          </p:nvPr>
        </p:nvSpPr>
        <p:spPr bwMode="auto">
          <a:xfrm>
            <a:off x="3898765" y="0"/>
            <a:ext cx="2981409" cy="50062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eaLnBrk="1" hangingPunct="1">
              <a:defRPr sz="1200"/>
            </a:lvl1pPr>
          </a:lstStyle>
          <a:p>
            <a:endParaRPr lang="en-GB" dirty="0"/>
          </a:p>
        </p:txBody>
      </p:sp>
      <p:sp>
        <p:nvSpPr>
          <p:cNvPr id="7172" name="Rectangle 4"/>
          <p:cNvSpPr>
            <a:spLocks noGrp="1" noRot="1" noChangeAspect="1" noChangeArrowheads="1" noTextEdit="1"/>
          </p:cNvSpPr>
          <p:nvPr>
            <p:ph type="sldImg" idx="2"/>
          </p:nvPr>
        </p:nvSpPr>
        <p:spPr bwMode="auto">
          <a:xfrm>
            <a:off x="939800" y="750888"/>
            <a:ext cx="5002213" cy="3751262"/>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8018" y="4751910"/>
            <a:ext cx="5505778" cy="4500797"/>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174" name="Rectangle 6"/>
          <p:cNvSpPr>
            <a:spLocks noGrp="1" noChangeArrowheads="1"/>
          </p:cNvSpPr>
          <p:nvPr>
            <p:ph type="ftr" sz="quarter" idx="4"/>
          </p:nvPr>
        </p:nvSpPr>
        <p:spPr bwMode="auto">
          <a:xfrm>
            <a:off x="0" y="9500616"/>
            <a:ext cx="2981409" cy="500623"/>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eaLnBrk="1" hangingPunct="1">
              <a:defRPr sz="1200"/>
            </a:lvl1pPr>
          </a:lstStyle>
          <a:p>
            <a:endParaRPr lang="en-GB" dirty="0"/>
          </a:p>
        </p:txBody>
      </p:sp>
      <p:sp>
        <p:nvSpPr>
          <p:cNvPr id="7175" name="Rectangle 7"/>
          <p:cNvSpPr>
            <a:spLocks noGrp="1" noChangeArrowheads="1"/>
          </p:cNvSpPr>
          <p:nvPr>
            <p:ph type="sldNum" sz="quarter" idx="5"/>
          </p:nvPr>
        </p:nvSpPr>
        <p:spPr bwMode="auto">
          <a:xfrm>
            <a:off x="3898765" y="9500616"/>
            <a:ext cx="2981409" cy="500623"/>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eaLnBrk="1" hangingPunct="1">
              <a:defRPr sz="1200"/>
            </a:lvl1pPr>
          </a:lstStyle>
          <a:p>
            <a:fld id="{B122D387-DF90-411B-B057-4BF878A23FA5}" type="slidenum">
              <a:rPr lang="en-GB"/>
              <a:pPr/>
              <a:t>‹#›</a:t>
            </a:fld>
            <a:endParaRPr lang="en-GB" dirty="0"/>
          </a:p>
        </p:txBody>
      </p:sp>
    </p:spTree>
    <p:extLst>
      <p:ext uri="{BB962C8B-B14F-4D97-AF65-F5344CB8AC3E}">
        <p14:creationId xmlns:p14="http://schemas.microsoft.com/office/powerpoint/2010/main" val="14120261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Permanent</a:t>
            </a:r>
            <a:r>
              <a:rPr lang="en-GB" baseline="0" dirty="0" smtClean="0"/>
              <a:t> </a:t>
            </a:r>
            <a:r>
              <a:rPr lang="en-GB" dirty="0" smtClean="0"/>
              <a:t>Stations</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27</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allows EVERY point taken to have fixed co-ordinates,</a:t>
            </a:r>
            <a:r>
              <a:rPr lang="en-GB" baseline="0" dirty="0" smtClean="0"/>
              <a:t> </a:t>
            </a:r>
            <a:r>
              <a:rPr lang="en-GB" dirty="0" smtClean="0"/>
              <a:t>an Easting</a:t>
            </a:r>
            <a:r>
              <a:rPr lang="en-GB" baseline="0" dirty="0" smtClean="0"/>
              <a:t> and Northing. The information is stored within the face profiling software and the RAW Data can be accessed, after an event, if required. </a:t>
            </a:r>
          </a:p>
          <a:p>
            <a:endParaRPr lang="en-GB" baseline="0" dirty="0" smtClean="0"/>
          </a:p>
          <a:p>
            <a:r>
              <a:rPr lang="en-GB" baseline="0" dirty="0" smtClean="0"/>
              <a:t>RAW data files should NOT be deleted – they may be needed during any investigation in to a blasting incident.</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28</a:t>
            </a:fld>
            <a:endParaRPr lang="en-GB" dirty="0"/>
          </a:p>
        </p:txBody>
      </p:sp>
    </p:spTree>
    <p:extLst>
      <p:ext uri="{BB962C8B-B14F-4D97-AF65-F5344CB8AC3E}">
        <p14:creationId xmlns:p14="http://schemas.microsoft.com/office/powerpoint/2010/main" val="2754643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Quarry4</a:t>
            </a:r>
            <a:r>
              <a:rPr lang="en-GB" baseline="0" dirty="0" smtClean="0"/>
              <a:t> </a:t>
            </a:r>
            <a:r>
              <a:rPr lang="en-GB" dirty="0" smtClean="0"/>
              <a:t>Survey Assessment</a:t>
            </a:r>
          </a:p>
          <a:p>
            <a:endParaRPr lang="en-GB" dirty="0" smtClean="0"/>
          </a:p>
          <a:p>
            <a:r>
              <a:rPr lang="en-GB" dirty="0" smtClean="0"/>
              <a:t>Explain Observation Density AND how calculated</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29</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30</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31</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Laser may need recalibrating or one</a:t>
            </a:r>
            <a:r>
              <a:rPr lang="en-GB" baseline="0" dirty="0" smtClean="0"/>
              <a:t> or more of your permanent stations may have been moved or the wrong co-ordinates may have given by the quarry surveyors.</a:t>
            </a:r>
          </a:p>
          <a:p>
            <a:endParaRPr lang="en-GB" baseline="0" dirty="0" smtClean="0"/>
          </a:p>
          <a:p>
            <a:r>
              <a:rPr lang="en-GB" baseline="0" dirty="0" smtClean="0"/>
              <a:t>Recheck laser from the same position using alternative permanent stations. If the same error exists – Laser needs calibrating.</a:t>
            </a:r>
          </a:p>
          <a:p>
            <a:r>
              <a:rPr lang="en-GB" baseline="0" dirty="0" smtClean="0"/>
              <a:t>If okay then there is a problem with the permanent stations.</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33</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Who</a:t>
            </a:r>
            <a:r>
              <a:rPr lang="en-GB" baseline="0" dirty="0" smtClean="0"/>
              <a:t>’s responsibility  is it to check drilled holes for angle and direction – NOT the driller’s</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34</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Drum mounted or cable</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35</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Describe sections</a:t>
            </a:r>
            <a:r>
              <a:rPr lang="en-GB" baseline="0" dirty="0" smtClean="0"/>
              <a:t> A to I</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36</a:t>
            </a:fld>
            <a:endParaRPr lang="en-GB" dirty="0"/>
          </a:p>
        </p:txBody>
      </p:sp>
    </p:spTree>
    <p:extLst>
      <p:ext uri="{BB962C8B-B14F-4D97-AF65-F5344CB8AC3E}">
        <p14:creationId xmlns:p14="http://schemas.microsoft.com/office/powerpoint/2010/main" val="3971946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A4259-AEA6-4ED3-A205-555A9A685F02}" type="slidenum">
              <a:rPr lang="en-GB"/>
              <a:pPr/>
              <a:t>37</a:t>
            </a:fld>
            <a:endParaRPr lang="en-GB" dirty="0"/>
          </a:p>
        </p:txBody>
      </p:sp>
      <p:sp>
        <p:nvSpPr>
          <p:cNvPr id="14338" name="Rectangle 2"/>
          <p:cNvSpPr>
            <a:spLocks noGrp="1" noRot="1" noChangeAspect="1" noChangeArrowheads="1" noTextEdit="1"/>
          </p:cNvSpPr>
          <p:nvPr>
            <p:ph type="sldImg"/>
          </p:nvPr>
        </p:nvSpPr>
        <p:spPr>
          <a:xfrm>
            <a:off x="942975" y="752475"/>
            <a:ext cx="4997450" cy="3748088"/>
          </a:xfrm>
          <a:ln w="12700" cap="flat"/>
        </p:spPr>
      </p:sp>
      <p:sp>
        <p:nvSpPr>
          <p:cNvPr id="14339" name="Rectangle 3"/>
          <p:cNvSpPr>
            <a:spLocks noGrp="1" noChangeArrowheads="1"/>
          </p:cNvSpPr>
          <p:nvPr>
            <p:ph type="body" idx="1"/>
          </p:nvPr>
        </p:nvSpPr>
        <p:spPr>
          <a:xfrm>
            <a:off x="534033" y="4751910"/>
            <a:ext cx="5813748" cy="4500797"/>
          </a:xfrm>
          <a:ln/>
        </p:spPr>
        <p:txBody>
          <a:bodyPr lIns="0" tIns="46839" rIns="0" bIns="46839"/>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A4259-AEA6-4ED3-A205-555A9A685F02}" type="slidenum">
              <a:rPr lang="en-GB"/>
              <a:pPr/>
              <a:t>4</a:t>
            </a:fld>
            <a:endParaRPr lang="en-GB" dirty="0"/>
          </a:p>
        </p:txBody>
      </p:sp>
      <p:sp>
        <p:nvSpPr>
          <p:cNvPr id="14338" name="Rectangle 2"/>
          <p:cNvSpPr>
            <a:spLocks noGrp="1" noRot="1" noChangeAspect="1" noChangeArrowheads="1" noTextEdit="1"/>
          </p:cNvSpPr>
          <p:nvPr>
            <p:ph type="sldImg"/>
          </p:nvPr>
        </p:nvSpPr>
        <p:spPr>
          <a:xfrm>
            <a:off x="942975" y="752475"/>
            <a:ext cx="4997450" cy="3748088"/>
          </a:xfrm>
          <a:ln w="12700" cap="flat"/>
        </p:spPr>
      </p:sp>
      <p:sp>
        <p:nvSpPr>
          <p:cNvPr id="14339" name="Rectangle 3"/>
          <p:cNvSpPr>
            <a:spLocks noGrp="1" noChangeArrowheads="1"/>
          </p:cNvSpPr>
          <p:nvPr>
            <p:ph type="body" idx="1"/>
          </p:nvPr>
        </p:nvSpPr>
        <p:spPr>
          <a:xfrm>
            <a:off x="534033" y="4751910"/>
            <a:ext cx="5813748" cy="4500797"/>
          </a:xfrm>
          <a:ln/>
        </p:spPr>
        <p:txBody>
          <a:bodyPr lIns="0" tIns="46839" rIns="0" bIns="46839"/>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Quarry4 Profile</a:t>
            </a:r>
          </a:p>
          <a:p>
            <a:endParaRPr lang="en-GB" dirty="0" smtClean="0"/>
          </a:p>
          <a:p>
            <a:r>
              <a:rPr lang="en-GB" dirty="0" smtClean="0"/>
              <a:t>WHAT IS HERE – ‘reasonably practicable’ or ‘hindsight’:</a:t>
            </a:r>
            <a:r>
              <a:rPr lang="en-GB" baseline="0" dirty="0" smtClean="0"/>
              <a:t> This is your call as Quarry Manager or Explosives Supervisor</a:t>
            </a:r>
          </a:p>
          <a:p>
            <a:endParaRPr lang="en-GB" baseline="0" dirty="0" smtClean="0"/>
          </a:p>
          <a:p>
            <a:r>
              <a:rPr lang="en-GB" b="1" baseline="0" dirty="0" smtClean="0"/>
              <a:t>Point of Interest</a:t>
            </a:r>
            <a:r>
              <a:rPr lang="en-GB" b="0" baseline="0" dirty="0" smtClean="0"/>
              <a:t> – BAM Ritchies </a:t>
            </a:r>
            <a:endParaRPr lang="en-GB" b="1"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39</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the process:</a:t>
            </a:r>
          </a:p>
          <a:p>
            <a:endParaRPr lang="en-GB" dirty="0" smtClean="0"/>
          </a:p>
          <a:p>
            <a:r>
              <a:rPr lang="en-GB" dirty="0" smtClean="0"/>
              <a:t>BlastMetriX3D principle:</a:t>
            </a:r>
            <a:r>
              <a:rPr lang="en-GB" baseline="0" dirty="0" smtClean="0"/>
              <a:t> From a set of freehand taken photos, using a specially calibrated camera (1) a 3D image is computed (2); Burden information over whole area (3) is used to adapt the drill layout according to the actual bench geometry; the results are profiles, minimum burden diagrams, and a drill pattern (4).</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44</a:t>
            </a:fld>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3D image of</a:t>
            </a:r>
            <a:r>
              <a:rPr lang="en-GB" baseline="0" dirty="0" smtClean="0"/>
              <a:t> a bench face around a corner together with planned boreholes and visualised profiles. The 3D image allows for a visual assessment of the rock mass quality, e.g. Identification of higher fractures areas or potential weaker joints.</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45</a:t>
            </a:fld>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 (configurable) colour</a:t>
            </a:r>
            <a:r>
              <a:rPr lang="en-GB" baseline="0" dirty="0" smtClean="0"/>
              <a:t> coded visualisation of burden over the entire bench facilitates the identification of light burden zones (red)</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46</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Digital Imaging</a:t>
            </a:r>
            <a:r>
              <a:rPr lang="en-GB" baseline="0" dirty="0" smtClean="0"/>
              <a:t> Burden Software in use with Blast Designer 32</a:t>
            </a:r>
          </a:p>
          <a:p>
            <a:endParaRPr lang="en-GB" baseline="0" dirty="0" smtClean="0"/>
          </a:p>
          <a:p>
            <a:r>
              <a:rPr lang="en-GB" baseline="0" dirty="0" smtClean="0"/>
              <a:t>Describe photo</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49</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A4259-AEA6-4ED3-A205-555A9A685F02}" type="slidenum">
              <a:rPr lang="en-GB"/>
              <a:pPr/>
              <a:t>5</a:t>
            </a:fld>
            <a:endParaRPr lang="en-GB" dirty="0"/>
          </a:p>
        </p:txBody>
      </p:sp>
      <p:sp>
        <p:nvSpPr>
          <p:cNvPr id="14338" name="Rectangle 2"/>
          <p:cNvSpPr>
            <a:spLocks noGrp="1" noRot="1" noChangeAspect="1" noChangeArrowheads="1" noTextEdit="1"/>
          </p:cNvSpPr>
          <p:nvPr>
            <p:ph type="sldImg"/>
          </p:nvPr>
        </p:nvSpPr>
        <p:spPr>
          <a:xfrm>
            <a:off x="942975" y="752475"/>
            <a:ext cx="4997450" cy="3748088"/>
          </a:xfrm>
          <a:ln w="12700" cap="flat"/>
        </p:spPr>
      </p:sp>
      <p:sp>
        <p:nvSpPr>
          <p:cNvPr id="14339" name="Rectangle 3"/>
          <p:cNvSpPr>
            <a:spLocks noGrp="1" noChangeArrowheads="1"/>
          </p:cNvSpPr>
          <p:nvPr>
            <p:ph type="body" idx="1"/>
          </p:nvPr>
        </p:nvSpPr>
        <p:spPr>
          <a:xfrm>
            <a:off x="534033" y="4751910"/>
            <a:ext cx="5813748" cy="4500797"/>
          </a:xfrm>
          <a:ln/>
        </p:spPr>
        <p:txBody>
          <a:bodyPr lIns="0" tIns="46839" rIns="0" bIns="46839"/>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Legal onus on the Operator to ensure that ACOP standards are met. However</a:t>
            </a:r>
            <a:r>
              <a:rPr lang="en-GB" baseline="0" dirty="0" smtClean="0"/>
              <a:t> ALL responsible blasting contractors will ensure ACOP standards are met – if not then, don’t use them.</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7</a:t>
            </a:fld>
            <a:endParaRPr lang="en-GB" dirty="0"/>
          </a:p>
        </p:txBody>
      </p:sp>
    </p:spTree>
    <p:extLst>
      <p:ext uri="{BB962C8B-B14F-4D97-AF65-F5344CB8AC3E}">
        <p14:creationId xmlns:p14="http://schemas.microsoft.com/office/powerpoint/2010/main" val="162515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Quarries are forever under the watchful</a:t>
            </a:r>
            <a:r>
              <a:rPr lang="en-GB" baseline="0" dirty="0" smtClean="0"/>
              <a:t> eye of JOE PUBLIC and NIMBY squads. Failure to ensure that an ‘adequate blast specification’ is prepared and followed may play in to the hands of local objectors. Flyrock incidents are NOT good for public perception.</a:t>
            </a:r>
          </a:p>
          <a:p>
            <a:endParaRPr lang="en-GB" baseline="0" dirty="0" smtClean="0"/>
          </a:p>
          <a:p>
            <a:r>
              <a:rPr lang="en-GB" baseline="0" dirty="0" smtClean="0"/>
              <a:t>A trawl of the BBC News website produced the following results.</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8</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Why?? How accurate are current GPS systems?</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21</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video</a:t>
            </a:r>
            <a:r>
              <a:rPr lang="en-GB" baseline="0" dirty="0" smtClean="0"/>
              <a:t> shows a ‘construction’ blast, however the issues and results are the same. No-one in the UK is willing to provide examples of incidents – why not?</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22</a:t>
            </a:fld>
            <a:endParaRPr lang="en-GB" dirty="0"/>
          </a:p>
        </p:txBody>
      </p:sp>
    </p:spTree>
    <p:extLst>
      <p:ext uri="{BB962C8B-B14F-4D97-AF65-F5344CB8AC3E}">
        <p14:creationId xmlns:p14="http://schemas.microsoft.com/office/powerpoint/2010/main" val="663750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a:t>
            </a:r>
            <a:r>
              <a:rPr lang="en-GB" baseline="0" dirty="0" smtClean="0"/>
              <a:t> photo: Describe scene</a:t>
            </a:r>
          </a:p>
          <a:p>
            <a:endParaRPr lang="en-GB" baseline="0" dirty="0" smtClean="0"/>
          </a:p>
          <a:p>
            <a:r>
              <a:rPr lang="en-GB" baseline="0" dirty="0" smtClean="0"/>
              <a:t>Second photo: Describe damage</a:t>
            </a:r>
          </a:p>
        </p:txBody>
      </p:sp>
      <p:sp>
        <p:nvSpPr>
          <p:cNvPr id="4" name="Slide Number Placeholder 3"/>
          <p:cNvSpPr>
            <a:spLocks noGrp="1"/>
          </p:cNvSpPr>
          <p:nvPr>
            <p:ph type="sldNum" sz="quarter" idx="10"/>
          </p:nvPr>
        </p:nvSpPr>
        <p:spPr/>
        <p:txBody>
          <a:bodyPr/>
          <a:lstStyle/>
          <a:p>
            <a:fld id="{B122D387-DF90-411B-B057-4BF878A23FA5}" type="slidenum">
              <a:rPr lang="en-GB" smtClean="0"/>
              <a:pPr/>
              <a:t>23</a:t>
            </a:fld>
            <a:endParaRPr lang="en-GB" dirty="0"/>
          </a:p>
        </p:txBody>
      </p:sp>
    </p:spTree>
    <p:extLst>
      <p:ext uri="{BB962C8B-B14F-4D97-AF65-F5344CB8AC3E}">
        <p14:creationId xmlns:p14="http://schemas.microsoft.com/office/powerpoint/2010/main" val="102005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Ensure everyone has a copy of Version</a:t>
            </a:r>
            <a:r>
              <a:rPr lang="en-GB" baseline="0" dirty="0" smtClean="0"/>
              <a:t> 7 – January 2013</a:t>
            </a:r>
            <a:endParaRPr lang="en-GB" dirty="0"/>
          </a:p>
        </p:txBody>
      </p:sp>
      <p:sp>
        <p:nvSpPr>
          <p:cNvPr id="4" name="Slide Number Placeholder 3"/>
          <p:cNvSpPr>
            <a:spLocks noGrp="1"/>
          </p:cNvSpPr>
          <p:nvPr>
            <p:ph type="sldNum" sz="quarter" idx="10"/>
          </p:nvPr>
        </p:nvSpPr>
        <p:spPr/>
        <p:txBody>
          <a:bodyPr/>
          <a:lstStyle/>
          <a:p>
            <a:fld id="{B122D387-DF90-411B-B057-4BF878A23FA5}" type="slidenum">
              <a:rPr lang="en-GB" smtClean="0"/>
              <a:pPr/>
              <a:t>26</a:t>
            </a:fld>
            <a:endParaRPr lang="en-GB" dirty="0"/>
          </a:p>
        </p:txBody>
      </p:sp>
    </p:spTree>
    <p:extLst>
      <p:ext uri="{BB962C8B-B14F-4D97-AF65-F5344CB8AC3E}">
        <p14:creationId xmlns:p14="http://schemas.microsoft.com/office/powerpoint/2010/main" val="3971007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14" name="Picture 18" descr="banner2"/>
          <p:cNvPicPr>
            <a:picLocks noChangeAspect="1" noChangeArrowheads="1"/>
          </p:cNvPicPr>
          <p:nvPr/>
        </p:nvPicPr>
        <p:blipFill>
          <a:blip r:embed="rId13" cstate="print"/>
          <a:srcRect/>
          <a:stretch>
            <a:fillRect/>
          </a:stretch>
        </p:blipFill>
        <p:spPr bwMode="auto">
          <a:xfrm>
            <a:off x="0" y="0"/>
            <a:ext cx="9144000" cy="857250"/>
          </a:xfrm>
          <a:prstGeom prst="rect">
            <a:avLst/>
          </a:prstGeom>
          <a:noFill/>
        </p:spPr>
      </p:pic>
      <p:pic>
        <p:nvPicPr>
          <p:cNvPr id="4116" name="Picture 20" descr="bam ritchies"/>
          <p:cNvPicPr>
            <a:picLocks noChangeAspect="1" noChangeArrowheads="1"/>
          </p:cNvPicPr>
          <p:nvPr/>
        </p:nvPicPr>
        <p:blipFill>
          <a:blip r:embed="rId14" cstate="print">
            <a:clrChange>
              <a:clrFrom>
                <a:srgbClr val="0CB02B"/>
              </a:clrFrom>
              <a:clrTo>
                <a:srgbClr val="0CB02B">
                  <a:alpha val="0"/>
                </a:srgbClr>
              </a:clrTo>
            </a:clrChange>
          </a:blip>
          <a:srcRect/>
          <a:stretch>
            <a:fillRect/>
          </a:stretch>
        </p:blipFill>
        <p:spPr bwMode="auto">
          <a:xfrm>
            <a:off x="4141788" y="44450"/>
            <a:ext cx="2159000" cy="6604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ext Box 8"/>
          <p:cNvSpPr txBox="1">
            <a:spLocks noChangeArrowheads="1"/>
          </p:cNvSpPr>
          <p:nvPr/>
        </p:nvSpPr>
        <p:spPr bwMode="auto">
          <a:xfrm>
            <a:off x="0" y="1628775"/>
            <a:ext cx="9144000" cy="579438"/>
          </a:xfrm>
          <a:prstGeom prst="rect">
            <a:avLst/>
          </a:prstGeom>
          <a:noFill/>
          <a:ln w="9525">
            <a:noFill/>
            <a:miter lim="800000"/>
            <a:headEnd/>
            <a:tailEnd/>
          </a:ln>
          <a:effectLst/>
        </p:spPr>
        <p:txBody>
          <a:bodyPr>
            <a:spAutoFit/>
          </a:bodyPr>
          <a:lstStyle/>
          <a:p>
            <a:pPr algn="ctr">
              <a:spcBef>
                <a:spcPct val="50000"/>
              </a:spcBef>
            </a:pPr>
            <a:r>
              <a:rPr lang="en-GB" sz="3200" b="1" dirty="0">
                <a:solidFill>
                  <a:schemeClr val="bg1"/>
                </a:solidFill>
              </a:rPr>
              <a:t>Presentation Title</a:t>
            </a:r>
          </a:p>
        </p:txBody>
      </p:sp>
      <p:pic>
        <p:nvPicPr>
          <p:cNvPr id="2057" name="Picture 9" descr="big building blocks"/>
          <p:cNvPicPr>
            <a:picLocks noChangeAspect="1" noChangeArrowheads="1"/>
          </p:cNvPicPr>
          <p:nvPr/>
        </p:nvPicPr>
        <p:blipFill>
          <a:blip r:embed="rId3" cstate="print"/>
          <a:srcRect t="17552" b="8690"/>
          <a:stretch>
            <a:fillRect/>
          </a:stretch>
        </p:blipFill>
        <p:spPr bwMode="auto">
          <a:xfrm>
            <a:off x="0" y="0"/>
            <a:ext cx="9144000" cy="6858000"/>
          </a:xfrm>
          <a:prstGeom prst="rect">
            <a:avLst/>
          </a:prstGeom>
          <a:noFill/>
        </p:spPr>
      </p:pic>
      <p:pic>
        <p:nvPicPr>
          <p:cNvPr id="2059" name="Picture 11" descr="bam ritchies"/>
          <p:cNvPicPr>
            <a:picLocks noChangeAspect="1" noChangeArrowheads="1"/>
          </p:cNvPicPr>
          <p:nvPr/>
        </p:nvPicPr>
        <p:blipFill>
          <a:blip r:embed="rId4" cstate="print">
            <a:clrChange>
              <a:clrFrom>
                <a:srgbClr val="0CB02B"/>
              </a:clrFrom>
              <a:clrTo>
                <a:srgbClr val="0CB02B">
                  <a:alpha val="0"/>
                </a:srgbClr>
              </a:clrTo>
            </a:clrChange>
          </a:blip>
          <a:srcRect r="25000"/>
          <a:stretch>
            <a:fillRect/>
          </a:stretch>
        </p:blipFill>
        <p:spPr bwMode="auto">
          <a:xfrm>
            <a:off x="6227763" y="5589588"/>
            <a:ext cx="2698750" cy="1101725"/>
          </a:xfrm>
          <a:prstGeom prst="rect">
            <a:avLst/>
          </a:prstGeom>
          <a:noFill/>
        </p:spPr>
      </p:pic>
      <p:sp>
        <p:nvSpPr>
          <p:cNvPr id="2060" name="Text Box 12"/>
          <p:cNvSpPr txBox="1">
            <a:spLocks noChangeArrowheads="1"/>
          </p:cNvSpPr>
          <p:nvPr/>
        </p:nvSpPr>
        <p:spPr bwMode="auto">
          <a:xfrm>
            <a:off x="1275236" y="1628775"/>
            <a:ext cx="6593528" cy="3139321"/>
          </a:xfrm>
          <a:prstGeom prst="rect">
            <a:avLst/>
          </a:prstGeom>
          <a:noFill/>
          <a:ln w="38100">
            <a:noFill/>
            <a:miter lim="800000"/>
            <a:headEnd/>
            <a:tailEnd/>
          </a:ln>
          <a:effectLst/>
          <a:scene3d>
            <a:camera prst="obliqueTopLeft"/>
            <a:lightRig rig="threePt" dir="t"/>
          </a:scene3d>
        </p:spPr>
        <p:txBody>
          <a:bodyPr wrap="square">
            <a:spAutoFit/>
          </a:bodyPr>
          <a:lstStyle/>
          <a:p>
            <a:pPr algn="ctr">
              <a:spcBef>
                <a:spcPct val="50000"/>
              </a:spcBef>
            </a:pPr>
            <a:r>
              <a:rPr lang="en-GB" sz="3600" b="1" dirty="0" smtClean="0">
                <a:solidFill>
                  <a:schemeClr val="bg1"/>
                </a:solidFill>
                <a:effectLst>
                  <a:innerShdw blurRad="63500" dist="50800" dir="8100000">
                    <a:prstClr val="black">
                      <a:alpha val="50000"/>
                    </a:prstClr>
                  </a:innerShdw>
                </a:effectLst>
              </a:rPr>
              <a:t>All-Island Quarries</a:t>
            </a:r>
          </a:p>
          <a:p>
            <a:pPr algn="ctr">
              <a:spcBef>
                <a:spcPct val="50000"/>
              </a:spcBef>
            </a:pPr>
            <a:r>
              <a:rPr lang="en-GB" sz="3600" b="1" dirty="0" smtClean="0">
                <a:solidFill>
                  <a:schemeClr val="bg1"/>
                </a:solidFill>
                <a:effectLst>
                  <a:innerShdw blurRad="63500" dist="50800" dir="8100000">
                    <a:prstClr val="black">
                      <a:alpha val="50000"/>
                    </a:prstClr>
                  </a:innerShdw>
                </a:effectLst>
              </a:rPr>
              <a:t>Safety Conference</a:t>
            </a:r>
          </a:p>
          <a:p>
            <a:pPr algn="ctr">
              <a:spcBef>
                <a:spcPct val="50000"/>
              </a:spcBef>
            </a:pPr>
            <a:r>
              <a:rPr lang="en-GB" sz="3600" b="1" dirty="0" smtClean="0">
                <a:solidFill>
                  <a:schemeClr val="bg1"/>
                </a:solidFill>
                <a:effectLst>
                  <a:innerShdw blurRad="63500" dist="50800" dir="8100000">
                    <a:prstClr val="black">
                      <a:alpha val="50000"/>
                    </a:prstClr>
                  </a:innerShdw>
                </a:effectLst>
              </a:rPr>
              <a:t>19</a:t>
            </a:r>
            <a:r>
              <a:rPr lang="en-GB" sz="3600" b="1" baseline="30000" dirty="0" smtClean="0">
                <a:solidFill>
                  <a:schemeClr val="bg1"/>
                </a:solidFill>
                <a:effectLst>
                  <a:innerShdw blurRad="63500" dist="50800" dir="8100000">
                    <a:prstClr val="black">
                      <a:alpha val="50000"/>
                    </a:prstClr>
                  </a:innerShdw>
                </a:effectLst>
              </a:rPr>
              <a:t>th</a:t>
            </a:r>
            <a:r>
              <a:rPr lang="en-GB" sz="3600" b="1" dirty="0" smtClean="0">
                <a:solidFill>
                  <a:schemeClr val="bg1"/>
                </a:solidFill>
                <a:effectLst>
                  <a:innerShdw blurRad="63500" dist="50800" dir="8100000">
                    <a:prstClr val="black">
                      <a:alpha val="50000"/>
                    </a:prstClr>
                  </a:innerShdw>
                </a:effectLst>
              </a:rPr>
              <a:t> November 2014</a:t>
            </a:r>
          </a:p>
          <a:p>
            <a:pPr algn="ctr">
              <a:spcBef>
                <a:spcPct val="50000"/>
              </a:spcBef>
            </a:pPr>
            <a:r>
              <a:rPr lang="en-GB" sz="3600" b="1" dirty="0" smtClean="0">
                <a:solidFill>
                  <a:schemeClr val="bg1"/>
                </a:solidFill>
                <a:effectLst>
                  <a:innerShdw blurRad="63500" dist="50800" dir="8100000">
                    <a:prstClr val="black">
                      <a:alpha val="50000"/>
                    </a:prstClr>
                  </a:innerShdw>
                </a:effectLst>
              </a:rPr>
              <a:t>Dublin</a:t>
            </a:r>
          </a:p>
        </p:txBody>
      </p:sp>
      <p:pic>
        <p:nvPicPr>
          <p:cNvPr id="6" name="Picture 5" descr="1-New-Beyond-Zero-Logo.jpg"/>
          <p:cNvPicPr>
            <a:picLocks noChangeAspect="1"/>
          </p:cNvPicPr>
          <p:nvPr/>
        </p:nvPicPr>
        <p:blipFill>
          <a:blip r:embed="rId5" cstate="print"/>
          <a:stretch>
            <a:fillRect/>
          </a:stretch>
        </p:blipFill>
        <p:spPr>
          <a:xfrm>
            <a:off x="827584" y="5589240"/>
            <a:ext cx="1358560" cy="11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467544" y="836713"/>
            <a:ext cx="8229600" cy="6480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Drilling Information; intended</a:t>
            </a:r>
          </a:p>
        </p:txBody>
      </p:sp>
      <p:pic>
        <p:nvPicPr>
          <p:cNvPr id="921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87824" y="1484784"/>
            <a:ext cx="3313113" cy="5056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870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467544" y="981076"/>
            <a:ext cx="8229600"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Location and hole identifier</a:t>
            </a:r>
          </a:p>
        </p:txBody>
      </p:sp>
      <p:pic>
        <p:nvPicPr>
          <p:cNvPr id="1024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5936" y="3140968"/>
            <a:ext cx="4775200" cy="345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00213"/>
            <a:ext cx="4608512"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06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528638" y="836713"/>
            <a:ext cx="8229600" cy="5760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Hole Geometry</a:t>
            </a:r>
          </a:p>
        </p:txBody>
      </p:sp>
      <p:pic>
        <p:nvPicPr>
          <p:cNvPr id="1126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3529012" cy="5065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412776"/>
            <a:ext cx="3673475" cy="52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3529012" cy="5256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70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539552" y="836713"/>
            <a:ext cx="8229600" cy="5760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Profile data</a:t>
            </a:r>
          </a:p>
        </p:txBody>
      </p:sp>
      <p:pic>
        <p:nvPicPr>
          <p:cNvPr id="1229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7920880" cy="50773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377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539552" y="908720"/>
            <a:ext cx="8229600"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Geological Anomalies</a:t>
            </a:r>
          </a:p>
        </p:txBody>
      </p:sp>
      <p:pic>
        <p:nvPicPr>
          <p:cNvPr id="1331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7848872" cy="4608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342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467544" y="764704"/>
            <a:ext cx="8229600" cy="5040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Charging Details</a:t>
            </a:r>
          </a:p>
        </p:txBody>
      </p:sp>
      <p:pic>
        <p:nvPicPr>
          <p:cNvPr id="14339"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380"/>
          <a:stretch/>
        </p:blipFill>
        <p:spPr bwMode="auto">
          <a:xfrm>
            <a:off x="539552" y="1340272"/>
            <a:ext cx="3384376" cy="49885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2125"/>
          <a:stretch/>
        </p:blipFill>
        <p:spPr bwMode="auto">
          <a:xfrm>
            <a:off x="5220072" y="1340768"/>
            <a:ext cx="3456384" cy="500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154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539552" y="908720"/>
            <a:ext cx="8229600"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Explosive Location</a:t>
            </a:r>
          </a:p>
        </p:txBody>
      </p:sp>
      <p:pic>
        <p:nvPicPr>
          <p:cNvPr id="1536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6013" y="1628775"/>
            <a:ext cx="6840537" cy="4903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206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539552" y="836712"/>
            <a:ext cx="8229600"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Initiation and Delay Sequence</a:t>
            </a:r>
          </a:p>
        </p:txBody>
      </p:sp>
      <p:pic>
        <p:nvPicPr>
          <p:cNvPr id="1638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6013" y="1773238"/>
            <a:ext cx="6840537" cy="4729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081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395536" y="836713"/>
            <a:ext cx="8229600" cy="5040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Danger Zone</a:t>
            </a:r>
          </a:p>
        </p:txBody>
      </p:sp>
      <p:pic>
        <p:nvPicPr>
          <p:cNvPr id="17411"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968" t="1791" r="3615" b="2123"/>
          <a:stretch/>
        </p:blipFill>
        <p:spPr bwMode="auto">
          <a:xfrm>
            <a:off x="611560" y="1556792"/>
            <a:ext cx="7920880" cy="48965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813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483617" y="836712"/>
            <a:ext cx="8229600"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Visibility</a:t>
            </a:r>
          </a:p>
        </p:txBody>
      </p:sp>
      <p:pic>
        <p:nvPicPr>
          <p:cNvPr id="18435"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304751">
            <a:off x="467544" y="1450901"/>
            <a:ext cx="3897312" cy="2592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20328">
            <a:off x="4644008" y="1772816"/>
            <a:ext cx="38957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4043288"/>
            <a:ext cx="3903662"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855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936104"/>
          </a:xfrm>
        </p:spPr>
        <p:txBody>
          <a:bodyPr/>
          <a:lstStyle/>
          <a:p>
            <a:r>
              <a:rPr lang="en-GB" sz="3600" dirty="0" smtClean="0">
                <a:latin typeface="Arial" panose="020B0604020202020204" pitchFamily="34" charset="0"/>
                <a:cs typeface="Arial" panose="020B0604020202020204" pitchFamily="34" charset="0"/>
              </a:rPr>
              <a:t>Safe &amp; Successful Blasting</a:t>
            </a:r>
            <a:br>
              <a:rPr lang="en-GB" sz="36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What does it Take?</a:t>
            </a:r>
            <a:endParaRPr lang="en-GB" sz="2800" dirty="0">
              <a:latin typeface="Arial" panose="020B0604020202020204" pitchFamily="34" charset="0"/>
              <a:cs typeface="Arial" panose="020B0604020202020204" pitchFamily="34" charset="0"/>
            </a:endParaRPr>
          </a:p>
        </p:txBody>
      </p:sp>
      <p:pic>
        <p:nvPicPr>
          <p:cNvPr id="4" name="Glensanda_201K_Video_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1560" y="1916113"/>
            <a:ext cx="7920879" cy="4210050"/>
          </a:xfrm>
        </p:spPr>
      </p:pic>
    </p:spTree>
    <p:extLst>
      <p:ext uri="{BB962C8B-B14F-4D97-AF65-F5344CB8AC3E}">
        <p14:creationId xmlns:p14="http://schemas.microsoft.com/office/powerpoint/2010/main" val="1456014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467544" y="908720"/>
            <a:ext cx="8229600"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Date, Time and Weather Conditions</a:t>
            </a:r>
          </a:p>
        </p:txBody>
      </p:sp>
      <p:pic>
        <p:nvPicPr>
          <p:cNvPr id="1945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20499745">
            <a:off x="1628097" y="2528539"/>
            <a:ext cx="6103937" cy="26411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423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1052736"/>
            <a:ext cx="8568952" cy="1569660"/>
          </a:xfrm>
          <a:prstGeom prst="rect">
            <a:avLst/>
          </a:prstGeom>
        </p:spPr>
        <p:txBody>
          <a:bodyPr wrap="square">
            <a:spAutoFit/>
          </a:bodyPr>
          <a:lstStyle/>
          <a:p>
            <a:pPr lvl="1"/>
            <a:endParaRPr lang="en-GB" dirty="0" smtClean="0"/>
          </a:p>
          <a:p>
            <a:pPr lvl="1"/>
            <a:endParaRPr lang="en-GB" dirty="0" smtClean="0"/>
          </a:p>
          <a:p>
            <a:pPr lvl="1"/>
            <a:endParaRPr lang="en-GB" dirty="0" smtClean="0"/>
          </a:p>
          <a:p>
            <a:pPr lvl="1"/>
            <a:endParaRPr lang="en-GB" dirty="0" smtClean="0"/>
          </a:p>
        </p:txBody>
      </p:sp>
      <p:sp>
        <p:nvSpPr>
          <p:cNvPr id="2" name="Title 1"/>
          <p:cNvSpPr>
            <a:spLocks noGrp="1"/>
          </p:cNvSpPr>
          <p:nvPr>
            <p:ph type="title"/>
          </p:nvPr>
        </p:nvSpPr>
        <p:spPr>
          <a:xfrm>
            <a:off x="493204" y="908720"/>
            <a:ext cx="8229600" cy="720080"/>
          </a:xfrm>
        </p:spPr>
        <p:txBody>
          <a:bodyPr/>
          <a:lstStyle/>
          <a:p>
            <a:r>
              <a:rPr lang="en-GB" sz="3600" dirty="0" smtClean="0">
                <a:latin typeface="Arial" panose="020B0604020202020204" pitchFamily="34" charset="0"/>
                <a:cs typeface="Arial" panose="020B0604020202020204" pitchFamily="34" charset="0"/>
              </a:rPr>
              <a:t>The Consequences of Getting it Wrong</a:t>
            </a:r>
            <a:endParaRPr lang="en-GB"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348880"/>
            <a:ext cx="8229600" cy="3777283"/>
          </a:xfrm>
        </p:spPr>
        <p:txBody>
          <a:bodyPr/>
          <a:lstStyle/>
          <a:p>
            <a:r>
              <a:rPr lang="en-GB" dirty="0" smtClean="0">
                <a:latin typeface="Arial" panose="020B0604020202020204" pitchFamily="34" charset="0"/>
                <a:cs typeface="Arial" panose="020B0604020202020204" pitchFamily="34" charset="0"/>
              </a:rPr>
              <a:t>Personal Injury</a:t>
            </a:r>
          </a:p>
          <a:p>
            <a:r>
              <a:rPr lang="en-GB" dirty="0" smtClean="0">
                <a:latin typeface="Arial" panose="020B0604020202020204" pitchFamily="34" charset="0"/>
                <a:cs typeface="Arial" panose="020B0604020202020204" pitchFamily="34" charset="0"/>
              </a:rPr>
              <a:t>Material Damage</a:t>
            </a:r>
          </a:p>
          <a:p>
            <a:r>
              <a:rPr lang="en-GB" dirty="0" smtClean="0">
                <a:latin typeface="Arial" panose="020B0604020202020204" pitchFamily="34" charset="0"/>
                <a:cs typeface="Arial" panose="020B0604020202020204" pitchFamily="34" charset="0"/>
              </a:rPr>
              <a:t>Operational Restrictions</a:t>
            </a:r>
          </a:p>
          <a:p>
            <a:r>
              <a:rPr lang="en-GB" smtClean="0">
                <a:latin typeface="Arial" panose="020B0604020202020204" pitchFamily="34" charset="0"/>
                <a:cs typeface="Arial" panose="020B0604020202020204" pitchFamily="34" charset="0"/>
              </a:rPr>
              <a:t>HSENI/HSA </a:t>
            </a:r>
            <a:r>
              <a:rPr lang="en-GB" dirty="0" smtClean="0">
                <a:latin typeface="Arial" panose="020B0604020202020204" pitchFamily="34" charset="0"/>
                <a:cs typeface="Arial" panose="020B0604020202020204" pitchFamily="34" charset="0"/>
              </a:rPr>
              <a:t>Involvement, including FFI and court appearances</a:t>
            </a:r>
          </a:p>
          <a:p>
            <a:r>
              <a:rPr lang="en-GB" dirty="0" smtClean="0">
                <a:latin typeface="Arial" panose="020B0604020202020204" pitchFamily="34" charset="0"/>
                <a:cs typeface="Arial" panose="020B0604020202020204" pitchFamily="34" charset="0"/>
              </a:rPr>
              <a:t>Loss of Reputation</a:t>
            </a:r>
          </a:p>
          <a:p>
            <a:pPr marL="0" indent="0">
              <a:buNone/>
            </a:pPr>
            <a:endParaRPr lang="en-GB"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dirty="0"/>
          </a:p>
        </p:txBody>
      </p:sp>
      <p:pic>
        <p:nvPicPr>
          <p:cNvPr id="7" name="flyrock.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539553" y="1268760"/>
            <a:ext cx="7992887" cy="504056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601256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descr="JRatcliff FlyrockIncidents.bmp"/>
          <p:cNvPicPr>
            <a:picLocks noGrp="1" noChangeAspect="1"/>
          </p:cNvPicPr>
          <p:nvPr>
            <p:ph sz="half" idx="1"/>
          </p:nvPr>
        </p:nvPicPr>
        <p:blipFill>
          <a:blip r:embed="rId4" cstate="print"/>
          <a:stretch>
            <a:fillRect/>
          </a:stretch>
        </p:blipFill>
        <p:spPr>
          <a:xfrm>
            <a:off x="395536" y="1484783"/>
            <a:ext cx="4032448" cy="4320481"/>
          </a:xfrm>
        </p:spPr>
      </p:pic>
      <p:pic>
        <p:nvPicPr>
          <p:cNvPr id="6" name="Content Placeholder 5" descr="JRatcliff FlyrockIncidents 1.bmp"/>
          <p:cNvPicPr>
            <a:picLocks noGrp="1" noChangeAspect="1"/>
          </p:cNvPicPr>
          <p:nvPr>
            <p:ph sz="half" idx="2"/>
          </p:nvPr>
        </p:nvPicPr>
        <p:blipFill>
          <a:blip r:embed="rId5" cstate="print"/>
          <a:stretch>
            <a:fillRect/>
          </a:stretch>
        </p:blipFill>
        <p:spPr>
          <a:xfrm>
            <a:off x="3563888" y="1700808"/>
            <a:ext cx="5363942" cy="3816423"/>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908720"/>
            <a:ext cx="8229600" cy="1008112"/>
          </a:xfrm>
        </p:spPr>
        <p:txBody>
          <a:bodyPr/>
          <a:lstStyle/>
          <a:p>
            <a:r>
              <a:rPr lang="en-GB" sz="3600" dirty="0" smtClean="0">
                <a:latin typeface="Arial" panose="020B0604020202020204" pitchFamily="34" charset="0"/>
                <a:cs typeface="Arial" panose="020B0604020202020204" pitchFamily="34" charset="0"/>
              </a:rPr>
              <a:t>Get it Right……</a:t>
            </a:r>
            <a:br>
              <a:rPr lang="en-GB" sz="3600" dirty="0" smtClean="0">
                <a:latin typeface="Arial" panose="020B0604020202020204" pitchFamily="34" charset="0"/>
                <a:cs typeface="Arial" panose="020B0604020202020204" pitchFamily="34" charset="0"/>
              </a:rPr>
            </a:br>
            <a:r>
              <a:rPr lang="en-GB" sz="1600" dirty="0" smtClean="0">
                <a:latin typeface="Arial" panose="020B0604020202020204" pitchFamily="34" charset="0"/>
                <a:cs typeface="Arial" panose="020B0604020202020204" pitchFamily="34" charset="0"/>
              </a:rPr>
              <a:t>(mention electronics &amp; hybrid initiation, Ian)</a:t>
            </a:r>
            <a:r>
              <a:rPr lang="en-GB" sz="3600" dirty="0" smtClean="0">
                <a:latin typeface="Arial" panose="020B0604020202020204" pitchFamily="34" charset="0"/>
                <a:cs typeface="Arial" panose="020B0604020202020204" pitchFamily="34" charset="0"/>
              </a:rPr>
              <a:t/>
            </a:r>
            <a:br>
              <a:rPr lang="en-GB" sz="3600" dirty="0" smtClean="0">
                <a:latin typeface="Arial" panose="020B0604020202020204" pitchFamily="34" charset="0"/>
                <a:cs typeface="Arial" panose="020B0604020202020204" pitchFamily="34" charset="0"/>
              </a:rPr>
            </a:br>
            <a:endParaRPr lang="en-GB" sz="3600" dirty="0">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457200" y="2060848"/>
            <a:ext cx="8229600" cy="4065315"/>
          </a:xfrm>
        </p:spPr>
        <p:txBody>
          <a:bodyPr/>
          <a:lstStyle/>
          <a:p>
            <a:endParaRPr lang="en-GB" dirty="0"/>
          </a:p>
        </p:txBody>
      </p:sp>
      <p:pic>
        <p:nvPicPr>
          <p:cNvPr id="1026" name="Picture 2" descr="C:\Users\ianchristie\AppData\Local\Microsoft\Windows\Temporary Internet Files\Content.Outlook\G7TNQTC3\DSCN0568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616" y="1844824"/>
            <a:ext cx="8496944" cy="4608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857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552" y="836712"/>
            <a:ext cx="8229600" cy="648072"/>
          </a:xfrm>
        </p:spPr>
        <p:txBody>
          <a:bodyPr/>
          <a:lstStyle/>
          <a:p>
            <a:r>
              <a:rPr lang="en-GB" sz="3600" dirty="0" smtClean="0">
                <a:latin typeface="Arial" panose="020B0604020202020204" pitchFamily="34" charset="0"/>
                <a:cs typeface="Arial" panose="020B0604020202020204" pitchFamily="34" charset="0"/>
              </a:rPr>
              <a:t>However; Help Required</a:t>
            </a:r>
            <a:endParaRPr lang="en-GB" sz="3600" dirty="0">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5868144" y="1543224"/>
            <a:ext cx="3168352" cy="4118024"/>
          </a:xfrm>
        </p:spPr>
        <p:txBody>
          <a:bodyPr/>
          <a:lstStyle/>
          <a:p>
            <a:pPr marL="0" indent="0" algn="ctr">
              <a:buNone/>
            </a:pPr>
            <a:endParaRPr lang="en-GB" sz="2000" dirty="0" smtClean="0">
              <a:latin typeface="Arial" panose="020B0604020202020204" pitchFamily="34" charset="0"/>
              <a:cs typeface="Arial" panose="020B0604020202020204" pitchFamily="34" charset="0"/>
            </a:endParaRPr>
          </a:p>
          <a:p>
            <a:pPr marL="0" indent="0" algn="ctr">
              <a:buNone/>
            </a:pPr>
            <a:endParaRPr lang="en-GB" sz="2000" dirty="0">
              <a:latin typeface="Arial" panose="020B0604020202020204" pitchFamily="34" charset="0"/>
              <a:cs typeface="Arial" panose="020B0604020202020204" pitchFamily="34" charset="0"/>
            </a:endParaRPr>
          </a:p>
          <a:p>
            <a:pPr marL="0" indent="0" algn="ctr">
              <a:buNone/>
            </a:pPr>
            <a:endParaRPr lang="en-GB" sz="2000" dirty="0" smtClean="0">
              <a:latin typeface="Arial" panose="020B0604020202020204" pitchFamily="34" charset="0"/>
              <a:cs typeface="Arial" panose="020B0604020202020204" pitchFamily="34" charset="0"/>
            </a:endParaRPr>
          </a:p>
          <a:p>
            <a:pPr marL="0" indent="0" algn="ctr">
              <a:buNone/>
            </a:pPr>
            <a:r>
              <a:rPr lang="en-GB" sz="2000" dirty="0" smtClean="0">
                <a:latin typeface="Arial" panose="020B0604020202020204" pitchFamily="34" charset="0"/>
                <a:cs typeface="Arial" panose="020B0604020202020204" pitchFamily="34" charset="0"/>
              </a:rPr>
              <a:t>There are 39 holes here somewhere!</a:t>
            </a:r>
          </a:p>
          <a:p>
            <a:pPr algn="ctr"/>
            <a:endParaRPr lang="en-GB" sz="2000" b="1" dirty="0" smtClean="0">
              <a:latin typeface="Arial" panose="020B0604020202020204" pitchFamily="34" charset="0"/>
              <a:cs typeface="Arial" panose="020B0604020202020204" pitchFamily="34" charset="0"/>
            </a:endParaRPr>
          </a:p>
          <a:p>
            <a:pPr algn="ctr"/>
            <a:endParaRPr lang="en-GB" sz="2000" b="1" dirty="0">
              <a:latin typeface="Arial" panose="020B0604020202020204" pitchFamily="34" charset="0"/>
              <a:cs typeface="Arial" panose="020B0604020202020204" pitchFamily="34" charset="0"/>
            </a:endParaRPr>
          </a:p>
          <a:p>
            <a:pPr algn="ctr"/>
            <a:endParaRPr lang="en-GB" sz="2000" b="1" dirty="0" smtClean="0">
              <a:latin typeface="Arial" panose="020B0604020202020204" pitchFamily="34" charset="0"/>
              <a:cs typeface="Arial" panose="020B0604020202020204" pitchFamily="34" charset="0"/>
            </a:endParaRPr>
          </a:p>
          <a:p>
            <a:pPr marL="0" indent="0" algn="ctr">
              <a:buNone/>
            </a:pPr>
            <a:r>
              <a:rPr lang="en-GB" sz="2000" b="1" dirty="0" smtClean="0">
                <a:latin typeface="Arial" panose="020B0604020202020204" pitchFamily="34" charset="0"/>
                <a:cs typeface="Arial" panose="020B0604020202020204" pitchFamily="34" charset="0"/>
              </a:rPr>
              <a:t>Should we be here?</a:t>
            </a:r>
          </a:p>
          <a:p>
            <a:pPr algn="ctr"/>
            <a:endParaRPr lang="en-GB" sz="2000" dirty="0"/>
          </a:p>
        </p:txBody>
      </p:sp>
      <p:pic>
        <p:nvPicPr>
          <p:cNvPr id="1026" name="Picture 2" descr="C:\Users\ianchristie\AppData\Local\Microsoft\Windows\Temporary Internet Files\Content.Outlook\G7TNQTC3\Cable and sloppy shot 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628800"/>
            <a:ext cx="5256584" cy="4550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708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652934"/>
          </a:xfrm>
        </p:spPr>
        <p:txBody>
          <a:bodyPr/>
          <a:lstStyle/>
          <a:p>
            <a:r>
              <a:rPr lang="en-GB" sz="3600" dirty="0" smtClean="0">
                <a:latin typeface="Arial" panose="020B0604020202020204" pitchFamily="34" charset="0"/>
                <a:cs typeface="Arial" panose="020B0604020202020204" pitchFamily="34" charset="0"/>
              </a:rPr>
              <a:t>Surveying the Blast</a:t>
            </a:r>
            <a:r>
              <a:rPr lang="en-GB" sz="3200" dirty="0" smtClean="0"/>
              <a:t/>
            </a:r>
            <a:br>
              <a:rPr lang="en-GB" sz="3200" dirty="0" smtClean="0"/>
            </a:br>
            <a:endParaRPr lang="en-GB" sz="3200" dirty="0"/>
          </a:p>
        </p:txBody>
      </p:sp>
      <p:pic>
        <p:nvPicPr>
          <p:cNvPr id="5" name="Content Placeholder 4" descr="01-Surveying Principles Issue7_Page_01.jpg"/>
          <p:cNvPicPr>
            <a:picLocks noGrp="1" noChangeAspect="1"/>
          </p:cNvPicPr>
          <p:nvPr>
            <p:ph sz="half" idx="1"/>
          </p:nvPr>
        </p:nvPicPr>
        <p:blipFill>
          <a:blip r:embed="rId3" cstate="print"/>
          <a:stretch>
            <a:fillRect/>
          </a:stretch>
        </p:blipFill>
        <p:spPr>
          <a:xfrm>
            <a:off x="755576" y="1700808"/>
            <a:ext cx="3407732" cy="4608512"/>
          </a:xfrm>
          <a:ln>
            <a:solidFill>
              <a:schemeClr val="accent1"/>
            </a:solidFill>
          </a:ln>
          <a:scene3d>
            <a:camera prst="orthographicFront"/>
            <a:lightRig rig="threePt" dir="t"/>
          </a:scene3d>
          <a:sp3d>
            <a:bevelT/>
          </a:sp3d>
        </p:spPr>
      </p:pic>
      <p:sp>
        <p:nvSpPr>
          <p:cNvPr id="4" name="Content Placeholder 3"/>
          <p:cNvSpPr>
            <a:spLocks noGrp="1"/>
          </p:cNvSpPr>
          <p:nvPr>
            <p:ph sz="half" idx="2"/>
          </p:nvPr>
        </p:nvSpPr>
        <p:spPr>
          <a:xfrm>
            <a:off x="4644008" y="1556792"/>
            <a:ext cx="4248472" cy="4968552"/>
          </a:xfrm>
        </p:spPr>
        <p:txBody>
          <a:bodyPr/>
          <a:lstStyle/>
          <a:p>
            <a:pPr>
              <a:buFont typeface="Wingdings" pitchFamily="2" charset="2"/>
              <a:buChar char="Ø"/>
            </a:pPr>
            <a:r>
              <a:rPr lang="en-GB" sz="2400" dirty="0" smtClean="0">
                <a:latin typeface="Arial" pitchFamily="34" charset="0"/>
                <a:cs typeface="Arial" pitchFamily="34" charset="0"/>
              </a:rPr>
              <a:t>The basic surveying concepts on which the theory of profile production by the face profiling software is common to several commercial products</a:t>
            </a:r>
          </a:p>
          <a:p>
            <a:pPr>
              <a:buFont typeface="Wingdings" pitchFamily="2" charset="2"/>
              <a:buChar char="Ø"/>
            </a:pPr>
            <a:r>
              <a:rPr lang="en-GB" sz="2400" dirty="0" smtClean="0">
                <a:latin typeface="Arial" pitchFamily="34" charset="0"/>
                <a:cs typeface="Arial" pitchFamily="34" charset="0"/>
              </a:rPr>
              <a:t>Quarry 4</a:t>
            </a:r>
          </a:p>
          <a:p>
            <a:pPr>
              <a:buFont typeface="Wingdings" pitchFamily="2" charset="2"/>
              <a:buChar char="Ø"/>
            </a:pPr>
            <a:r>
              <a:rPr lang="en-GB" sz="2400" dirty="0" smtClean="0">
                <a:latin typeface="Arial" pitchFamily="34" charset="0"/>
                <a:cs typeface="Arial" pitchFamily="34" charset="0"/>
              </a:rPr>
              <a:t>Quarry 6</a:t>
            </a:r>
          </a:p>
          <a:p>
            <a:pPr>
              <a:buFont typeface="Wingdings" pitchFamily="2" charset="2"/>
              <a:buChar char="Ø"/>
            </a:pPr>
            <a:r>
              <a:rPr lang="en-GB" sz="2400" dirty="0" smtClean="0">
                <a:latin typeface="Arial" pitchFamily="34" charset="0"/>
                <a:cs typeface="Arial" pitchFamily="34" charset="0"/>
              </a:rPr>
              <a:t>Expertir</a:t>
            </a:r>
          </a:p>
          <a:p>
            <a:pPr>
              <a:buFont typeface="Wingdings" pitchFamily="2" charset="2"/>
              <a:buChar char="Ø"/>
            </a:pPr>
            <a:r>
              <a:rPr lang="en-GB" sz="2400" dirty="0" smtClean="0">
                <a:latin typeface="Arial" pitchFamily="34" charset="0"/>
                <a:cs typeface="Arial" pitchFamily="34" charset="0"/>
              </a:rPr>
              <a:t>Quarry X</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36712"/>
            <a:ext cx="8229600" cy="576064"/>
          </a:xfrm>
        </p:spPr>
        <p:txBody>
          <a:bodyPr/>
          <a:lstStyle/>
          <a:p>
            <a:r>
              <a:rPr lang="en-GB" sz="3600" dirty="0" smtClean="0">
                <a:latin typeface="Arial" pitchFamily="34" charset="0"/>
                <a:cs typeface="Arial" pitchFamily="34" charset="0"/>
              </a:rPr>
              <a:t>The Surveyors Grid System</a:t>
            </a:r>
            <a:endParaRPr lang="en-GB" sz="3600" dirty="0">
              <a:latin typeface="Arial" pitchFamily="34" charset="0"/>
              <a:cs typeface="Arial" pitchFamily="34" charset="0"/>
            </a:endParaRPr>
          </a:p>
        </p:txBody>
      </p:sp>
      <p:pic>
        <p:nvPicPr>
          <p:cNvPr id="5" name="Content Placeholder 4" descr="Surveying Principles Issue7_Page_05.jpg"/>
          <p:cNvPicPr>
            <a:picLocks noGrp="1" noChangeAspect="1"/>
          </p:cNvPicPr>
          <p:nvPr>
            <p:ph sz="half" idx="1"/>
          </p:nvPr>
        </p:nvPicPr>
        <p:blipFill>
          <a:blip r:embed="rId3" cstate="print"/>
          <a:stretch>
            <a:fillRect/>
          </a:stretch>
        </p:blipFill>
        <p:spPr>
          <a:xfrm>
            <a:off x="685685" y="1628800"/>
            <a:ext cx="3390248" cy="4487227"/>
          </a:xfrm>
          <a:scene3d>
            <a:camera prst="orthographicFront"/>
            <a:lightRig rig="threePt" dir="t"/>
          </a:scene3d>
          <a:sp3d>
            <a:bevelT/>
          </a:sp3d>
        </p:spPr>
      </p:pic>
      <p:sp>
        <p:nvSpPr>
          <p:cNvPr id="4" name="Content Placeholder 3"/>
          <p:cNvSpPr>
            <a:spLocks noGrp="1"/>
          </p:cNvSpPr>
          <p:nvPr>
            <p:ph sz="half" idx="2"/>
          </p:nvPr>
        </p:nvSpPr>
        <p:spPr>
          <a:xfrm>
            <a:off x="4211960" y="1556792"/>
            <a:ext cx="4474840" cy="4569371"/>
          </a:xfrm>
        </p:spPr>
        <p:txBody>
          <a:bodyPr/>
          <a:lstStyle/>
          <a:p>
            <a:pPr>
              <a:buFont typeface="Wingdings" pitchFamily="2" charset="2"/>
              <a:buChar char="Ø"/>
            </a:pPr>
            <a:r>
              <a:rPr lang="en-GB" sz="2400" dirty="0" smtClean="0">
                <a:latin typeface="Arial" pitchFamily="34" charset="0"/>
                <a:cs typeface="Arial" pitchFamily="34" charset="0"/>
              </a:rPr>
              <a:t>The surveyors grid is a system that provides a method of positioning with reference to </a:t>
            </a:r>
            <a:r>
              <a:rPr lang="en-GB" sz="2400" b="1" dirty="0" smtClean="0">
                <a:latin typeface="Arial" pitchFamily="34" charset="0"/>
                <a:cs typeface="Arial" pitchFamily="34" charset="0"/>
              </a:rPr>
              <a:t>Eastings, Northings and Heights</a:t>
            </a:r>
            <a:r>
              <a:rPr lang="en-GB" sz="2400" dirty="0" smtClean="0">
                <a:latin typeface="Arial" pitchFamily="34" charset="0"/>
                <a:cs typeface="Arial" pitchFamily="34" charset="0"/>
              </a:rPr>
              <a:t>. </a:t>
            </a:r>
          </a:p>
          <a:p>
            <a:pPr>
              <a:buFont typeface="Wingdings" pitchFamily="2" charset="2"/>
              <a:buChar char="Ø"/>
            </a:pPr>
            <a:endParaRPr lang="en-GB" sz="2400" dirty="0" smtClean="0">
              <a:latin typeface="Arial" pitchFamily="34" charset="0"/>
              <a:cs typeface="Arial" pitchFamily="34" charset="0"/>
            </a:endParaRPr>
          </a:p>
          <a:p>
            <a:pPr>
              <a:buFont typeface="Wingdings" pitchFamily="2" charset="2"/>
              <a:buChar char="Ø"/>
            </a:pPr>
            <a:r>
              <a:rPr lang="en-GB" sz="2400" dirty="0" smtClean="0">
                <a:latin typeface="Arial" pitchFamily="34" charset="0"/>
                <a:cs typeface="Arial" pitchFamily="34" charset="0"/>
              </a:rPr>
              <a:t>There are two types of grid system in common use in quarries</a:t>
            </a:r>
          </a:p>
          <a:p>
            <a:pPr lvl="1"/>
            <a:r>
              <a:rPr lang="en-GB" b="1" dirty="0" smtClean="0">
                <a:latin typeface="Arial" pitchFamily="34" charset="0"/>
                <a:cs typeface="Arial" pitchFamily="34" charset="0"/>
              </a:rPr>
              <a:t>National Grid</a:t>
            </a:r>
          </a:p>
          <a:p>
            <a:pPr lvl="1"/>
            <a:r>
              <a:rPr lang="en-GB" b="1" dirty="0" smtClean="0">
                <a:latin typeface="Arial" pitchFamily="34" charset="0"/>
                <a:cs typeface="Arial" pitchFamily="34" charset="0"/>
              </a:rPr>
              <a:t>Local Grid</a:t>
            </a:r>
            <a:endParaRPr lang="en-GB" b="1"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endParaRPr lang="en-GB" dirty="0"/>
          </a:p>
        </p:txBody>
      </p:sp>
      <p:sp>
        <p:nvSpPr>
          <p:cNvPr id="3" name="Content Placeholder 2"/>
          <p:cNvSpPr>
            <a:spLocks noGrp="1"/>
          </p:cNvSpPr>
          <p:nvPr>
            <p:ph sz="half" idx="1"/>
          </p:nvPr>
        </p:nvSpPr>
        <p:spPr>
          <a:xfrm>
            <a:off x="683568" y="3933056"/>
            <a:ext cx="8075240" cy="2116831"/>
          </a:xfrm>
        </p:spPr>
        <p:txBody>
          <a:bodyPr/>
          <a:lstStyle/>
          <a:p>
            <a:pPr>
              <a:buFont typeface="Wingdings" pitchFamily="2" charset="2"/>
              <a:buChar char="Ø"/>
            </a:pPr>
            <a:r>
              <a:rPr lang="en-GB" b="1" dirty="0" smtClean="0">
                <a:latin typeface="Arial" pitchFamily="34" charset="0"/>
                <a:cs typeface="Arial" pitchFamily="34" charset="0"/>
              </a:rPr>
              <a:t>National Grid</a:t>
            </a:r>
          </a:p>
          <a:p>
            <a:pPr lvl="1"/>
            <a:r>
              <a:rPr lang="en-GB" dirty="0" smtClean="0">
                <a:latin typeface="Arial" pitchFamily="34" charset="0"/>
                <a:cs typeface="Arial" pitchFamily="34" charset="0"/>
              </a:rPr>
              <a:t>This is the grid system usually established by the national mapping organisation that covers the country with the elevation tied to the National Datum.(normally Sea Level</a:t>
            </a:r>
            <a:r>
              <a:rPr lang="en-GB" dirty="0" smtClean="0"/>
              <a:t>)</a:t>
            </a:r>
            <a:endParaRPr lang="en-GB" dirty="0"/>
          </a:p>
        </p:txBody>
      </p:sp>
      <p:sp>
        <p:nvSpPr>
          <p:cNvPr id="4" name="Content Placeholder 3"/>
          <p:cNvSpPr>
            <a:spLocks noGrp="1"/>
          </p:cNvSpPr>
          <p:nvPr>
            <p:ph sz="half" idx="2"/>
          </p:nvPr>
        </p:nvSpPr>
        <p:spPr>
          <a:xfrm>
            <a:off x="539552" y="1340768"/>
            <a:ext cx="8075240" cy="2337123"/>
          </a:xfrm>
        </p:spPr>
        <p:txBody>
          <a:bodyPr/>
          <a:lstStyle/>
          <a:p>
            <a:pPr>
              <a:buFont typeface="Wingdings" pitchFamily="2" charset="2"/>
              <a:buChar char="Ø"/>
            </a:pPr>
            <a:r>
              <a:rPr lang="en-GB" b="1" dirty="0" smtClean="0">
                <a:latin typeface="Arial" pitchFamily="34" charset="0"/>
                <a:cs typeface="Arial" pitchFamily="34" charset="0"/>
              </a:rPr>
              <a:t>Local Grid</a:t>
            </a:r>
          </a:p>
          <a:p>
            <a:pPr lvl="1"/>
            <a:r>
              <a:rPr lang="en-GB" dirty="0" smtClean="0">
                <a:latin typeface="Arial" pitchFamily="34" charset="0"/>
                <a:cs typeface="Arial" pitchFamily="34" charset="0"/>
              </a:rPr>
              <a:t>This grid system has normally been set up by surveyors for the use in the quarry only and therefore is unique to the quarry and tied to a Local Datum. </a:t>
            </a:r>
            <a:r>
              <a:rPr lang="en-GB" dirty="0" smtClean="0">
                <a:solidFill>
                  <a:srgbClr val="FF0000"/>
                </a:solidFill>
                <a:latin typeface="Arial" pitchFamily="34" charset="0"/>
                <a:cs typeface="Arial" pitchFamily="34" charset="0"/>
              </a:rPr>
              <a:t>Latest guidance suggests that this is no longer acceptable.</a:t>
            </a:r>
            <a:endParaRPr lang="en-GB"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urvey Assesment.jpg"/>
          <p:cNvPicPr>
            <a:picLocks noGrp="1" noChangeAspect="1"/>
          </p:cNvPicPr>
          <p:nvPr>
            <p:ph idx="1"/>
          </p:nvPr>
        </p:nvPicPr>
        <p:blipFill rotWithShape="1">
          <a:blip r:embed="rId3" cstate="print"/>
          <a:srcRect t="-355" b="-355"/>
          <a:stretch/>
        </p:blipFill>
        <p:spPr>
          <a:xfrm>
            <a:off x="323528" y="1340768"/>
            <a:ext cx="8424936" cy="5184576"/>
          </a:xfrm>
        </p:spPr>
      </p:pic>
      <p:sp>
        <p:nvSpPr>
          <p:cNvPr id="5" name="Title 4"/>
          <p:cNvSpPr>
            <a:spLocks noGrp="1"/>
          </p:cNvSpPr>
          <p:nvPr>
            <p:ph type="title"/>
          </p:nvPr>
        </p:nvSpPr>
        <p:spPr>
          <a:xfrm>
            <a:off x="457200" y="836712"/>
            <a:ext cx="8229600" cy="648072"/>
          </a:xfrm>
        </p:spPr>
        <p:txBody>
          <a:bodyPr/>
          <a:lstStyle/>
          <a:p>
            <a:r>
              <a:rPr lang="en-GB" sz="3600" dirty="0" smtClean="0">
                <a:latin typeface="Arial" pitchFamily="34" charset="0"/>
                <a:cs typeface="Arial" pitchFamily="34" charset="0"/>
              </a:rPr>
              <a:t>Quarry4 Survey Assessment</a:t>
            </a:r>
            <a:endParaRPr lang="en-GB" sz="3600" dirty="0">
              <a:latin typeface="Arial" pitchFamily="34" charset="0"/>
              <a:cs typeface="Arial" pitchFamily="34" charset="0"/>
            </a:endParaRPr>
          </a:p>
        </p:txBody>
      </p:sp>
      <p:cxnSp>
        <p:nvCxnSpPr>
          <p:cNvPr id="10" name="Straight Arrow Connector 9"/>
          <p:cNvCxnSpPr/>
          <p:nvPr/>
        </p:nvCxnSpPr>
        <p:spPr bwMode="auto">
          <a:xfrm>
            <a:off x="3131840" y="4221088"/>
            <a:ext cx="504056"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bwMode="auto">
          <a:xfrm flipH="1">
            <a:off x="5436096" y="4221088"/>
            <a:ext cx="504056"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bwMode="auto">
          <a:xfrm flipV="1">
            <a:off x="2987824" y="2348880"/>
            <a:ext cx="864096" cy="57606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2987824" y="2924944"/>
            <a:ext cx="864096" cy="7920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flipH="1" flipV="1">
            <a:off x="7884368" y="2348880"/>
            <a:ext cx="792088" cy="504056"/>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flipH="1">
            <a:off x="7740352" y="2852936"/>
            <a:ext cx="936104" cy="72008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435901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866527"/>
          </a:xfrm>
        </p:spPr>
        <p:txBody>
          <a:bodyPr/>
          <a:lstStyle/>
          <a:p>
            <a:r>
              <a:rPr lang="en-GB" dirty="0" smtClean="0">
                <a:latin typeface="Arial" pitchFamily="34" charset="0"/>
                <a:cs typeface="Arial" pitchFamily="34" charset="0"/>
              </a:rPr>
              <a:t>Aim of Today</a:t>
            </a:r>
            <a:endParaRPr lang="en-GB" dirty="0">
              <a:latin typeface="Arial" pitchFamily="34" charset="0"/>
              <a:cs typeface="Arial" pitchFamily="34" charset="0"/>
            </a:endParaRPr>
          </a:p>
        </p:txBody>
      </p:sp>
      <p:sp>
        <p:nvSpPr>
          <p:cNvPr id="3" name="Subtitle 2"/>
          <p:cNvSpPr>
            <a:spLocks noGrp="1"/>
          </p:cNvSpPr>
          <p:nvPr>
            <p:ph type="subTitle" idx="1"/>
          </p:nvPr>
        </p:nvSpPr>
        <p:spPr>
          <a:xfrm>
            <a:off x="611560" y="3356992"/>
            <a:ext cx="7920880" cy="2065784"/>
          </a:xfrm>
        </p:spPr>
        <p:txBody>
          <a:bodyPr/>
          <a:lstStyle/>
          <a:p>
            <a:r>
              <a:rPr lang="en-GB" sz="2400" dirty="0" smtClean="0">
                <a:latin typeface="Arial" pitchFamily="34" charset="0"/>
                <a:cs typeface="Arial" pitchFamily="34" charset="0"/>
              </a:rPr>
              <a:t>To give a general understanding of the requirements of blast specifications, to highlight what they should contain and to offer suggestions to help improve blasting techniques.</a:t>
            </a:r>
            <a:endParaRPr lang="en-GB" sz="240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147248" cy="706090"/>
          </a:xfrm>
        </p:spPr>
        <p:txBody>
          <a:bodyPr/>
          <a:lstStyle/>
          <a:p>
            <a:r>
              <a:rPr lang="en-GB" sz="3600" dirty="0">
                <a:latin typeface="Arial" panose="020B0604020202020204" pitchFamily="34" charset="0"/>
                <a:cs typeface="Arial" panose="020B0604020202020204" pitchFamily="34" charset="0"/>
              </a:rPr>
              <a:t>Residuals</a:t>
            </a:r>
            <a:r>
              <a:rPr lang="en-GB" sz="3600" dirty="0" smtClean="0"/>
              <a:t/>
            </a:r>
            <a:br>
              <a:rPr lang="en-GB" sz="3600" dirty="0" smtClean="0"/>
            </a:br>
            <a:endParaRPr lang="en-GB" sz="3600" dirty="0">
              <a:latin typeface="Arial" pitchFamily="34" charset="0"/>
              <a:cs typeface="Arial" pitchFamily="34" charset="0"/>
            </a:endParaRPr>
          </a:p>
        </p:txBody>
      </p:sp>
      <p:pic>
        <p:nvPicPr>
          <p:cNvPr id="5" name="Content Placeholder 4" descr="Surveying Principles Issue7_Page_13.jpg"/>
          <p:cNvPicPr>
            <a:picLocks noGrp="1" noChangeAspect="1"/>
          </p:cNvPicPr>
          <p:nvPr>
            <p:ph sz="half" idx="1"/>
          </p:nvPr>
        </p:nvPicPr>
        <p:blipFill>
          <a:blip r:embed="rId3" cstate="print"/>
          <a:stretch>
            <a:fillRect/>
          </a:stretch>
        </p:blipFill>
        <p:spPr>
          <a:xfrm>
            <a:off x="539552" y="1412776"/>
            <a:ext cx="3384376" cy="5006120"/>
          </a:xfrm>
          <a:ln>
            <a:solidFill>
              <a:schemeClr val="accent1"/>
            </a:solidFill>
          </a:ln>
          <a:scene3d>
            <a:camera prst="orthographicFront"/>
            <a:lightRig rig="threePt" dir="t"/>
          </a:scene3d>
          <a:sp3d>
            <a:bevelT w="114300" prst="artDeco"/>
          </a:sp3d>
        </p:spPr>
      </p:pic>
      <p:sp>
        <p:nvSpPr>
          <p:cNvPr id="4" name="Content Placeholder 3"/>
          <p:cNvSpPr>
            <a:spLocks noGrp="1"/>
          </p:cNvSpPr>
          <p:nvPr>
            <p:ph sz="half" idx="2"/>
          </p:nvPr>
        </p:nvSpPr>
        <p:spPr>
          <a:xfrm>
            <a:off x="4067944" y="1412776"/>
            <a:ext cx="4618856" cy="4968552"/>
          </a:xfrm>
        </p:spPr>
        <p:txBody>
          <a:bodyPr/>
          <a:lstStyle/>
          <a:p>
            <a:pPr>
              <a:buFont typeface="Wingdings" pitchFamily="2" charset="2"/>
              <a:buChar char="Ø"/>
            </a:pPr>
            <a:r>
              <a:rPr lang="en-GB" sz="2400" dirty="0" smtClean="0">
                <a:latin typeface="Arial" pitchFamily="34" charset="0"/>
                <a:cs typeface="Arial" pitchFamily="34" charset="0"/>
              </a:rPr>
              <a:t>When three stations are used the ‘circles’ do not meet in one exact location. This may be due to several factors</a:t>
            </a:r>
          </a:p>
          <a:p>
            <a:pPr lvl="1"/>
            <a:r>
              <a:rPr lang="en-GB" dirty="0" smtClean="0">
                <a:latin typeface="Arial" pitchFamily="34" charset="0"/>
                <a:cs typeface="Arial" pitchFamily="34" charset="0"/>
              </a:rPr>
              <a:t>The range is not perfect</a:t>
            </a:r>
          </a:p>
          <a:p>
            <a:pPr lvl="1"/>
            <a:r>
              <a:rPr lang="en-GB" dirty="0" smtClean="0">
                <a:latin typeface="Arial" pitchFamily="34" charset="0"/>
                <a:cs typeface="Arial" pitchFamily="34" charset="0"/>
              </a:rPr>
              <a:t>The targets may have moved slightly</a:t>
            </a:r>
          </a:p>
          <a:p>
            <a:pPr lvl="1"/>
            <a:r>
              <a:rPr lang="en-GB" dirty="0" smtClean="0">
                <a:latin typeface="Arial" pitchFamily="34" charset="0"/>
                <a:cs typeface="Arial" pitchFamily="34" charset="0"/>
              </a:rPr>
              <a:t>The co-ordinates produced by the surveyors are not perfect</a:t>
            </a:r>
          </a:p>
          <a:p>
            <a:pPr>
              <a:buFont typeface="Wingdings" pitchFamily="2" charset="2"/>
              <a:buChar char="Ø"/>
            </a:pPr>
            <a:r>
              <a:rPr lang="en-GB" sz="2400" dirty="0" smtClean="0">
                <a:latin typeface="Arial" pitchFamily="34" charset="0"/>
                <a:cs typeface="Arial" pitchFamily="34" charset="0"/>
              </a:rPr>
              <a:t>They form what is known as a </a:t>
            </a:r>
            <a:r>
              <a:rPr lang="en-GB" sz="2400" b="1" dirty="0" smtClean="0">
                <a:latin typeface="Arial" pitchFamily="34" charset="0"/>
                <a:cs typeface="Arial" pitchFamily="34" charset="0"/>
              </a:rPr>
              <a:t>triangle of errors</a:t>
            </a:r>
            <a:r>
              <a:rPr lang="en-GB" sz="2400" dirty="0" smtClean="0">
                <a:latin typeface="Arial" pitchFamily="34" charset="0"/>
                <a:cs typeface="Arial" pitchFamily="34" charset="0"/>
              </a:rPr>
              <a:t> or </a:t>
            </a:r>
            <a:r>
              <a:rPr lang="en-GB" sz="2400" b="1" dirty="0" smtClean="0">
                <a:latin typeface="Arial" pitchFamily="34" charset="0"/>
                <a:cs typeface="Arial" pitchFamily="34" charset="0"/>
              </a:rPr>
              <a:t>residuals</a:t>
            </a:r>
            <a:r>
              <a:rPr lang="en-GB" sz="2400" dirty="0" smtClean="0"/>
              <a:t>.</a:t>
            </a:r>
            <a:endParaRPr lang="en-GB"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576064"/>
          </a:xfrm>
        </p:spPr>
        <p:txBody>
          <a:bodyPr/>
          <a:lstStyle/>
          <a:p>
            <a:r>
              <a:rPr lang="en-GB" sz="3600" dirty="0" smtClean="0">
                <a:latin typeface="Arial" pitchFamily="34" charset="0"/>
                <a:cs typeface="Arial" pitchFamily="34" charset="0"/>
              </a:rPr>
              <a:t>Spread of Heights</a:t>
            </a:r>
            <a:endParaRPr lang="en-GB" sz="3600" dirty="0">
              <a:latin typeface="Arial" pitchFamily="34" charset="0"/>
              <a:cs typeface="Arial" pitchFamily="34" charset="0"/>
            </a:endParaRPr>
          </a:p>
        </p:txBody>
      </p:sp>
      <p:pic>
        <p:nvPicPr>
          <p:cNvPr id="5" name="Content Placeholder 4" descr="Surveying Principles Issue7_Page_15.jpg"/>
          <p:cNvPicPr>
            <a:picLocks noGrp="1" noChangeAspect="1"/>
          </p:cNvPicPr>
          <p:nvPr>
            <p:ph sz="half" idx="1"/>
          </p:nvPr>
        </p:nvPicPr>
        <p:blipFill>
          <a:blip r:embed="rId3" cstate="print"/>
          <a:stretch>
            <a:fillRect/>
          </a:stretch>
        </p:blipFill>
        <p:spPr>
          <a:xfrm>
            <a:off x="539553" y="1412776"/>
            <a:ext cx="3384375" cy="4896544"/>
          </a:xfrm>
          <a:scene3d>
            <a:camera prst="orthographicFront"/>
            <a:lightRig rig="threePt" dir="t"/>
          </a:scene3d>
          <a:sp3d>
            <a:bevelT/>
          </a:sp3d>
        </p:spPr>
      </p:pic>
      <p:sp>
        <p:nvSpPr>
          <p:cNvPr id="4" name="Content Placeholder 3"/>
          <p:cNvSpPr>
            <a:spLocks noGrp="1"/>
          </p:cNvSpPr>
          <p:nvPr>
            <p:ph sz="half" idx="2"/>
          </p:nvPr>
        </p:nvSpPr>
        <p:spPr>
          <a:xfrm>
            <a:off x="4067944" y="1412776"/>
            <a:ext cx="4618856" cy="4896544"/>
          </a:xfrm>
        </p:spPr>
        <p:txBody>
          <a:bodyPr/>
          <a:lstStyle/>
          <a:p>
            <a:pPr>
              <a:buFont typeface="Wingdings" pitchFamily="2" charset="2"/>
              <a:buChar char="Ø"/>
            </a:pPr>
            <a:r>
              <a:rPr lang="en-GB" sz="2400" dirty="0" smtClean="0">
                <a:latin typeface="Arial" pitchFamily="34" charset="0"/>
                <a:cs typeface="Arial" pitchFamily="34" charset="0"/>
              </a:rPr>
              <a:t>The vertical angle  (+ive or –ive) is measured in degrees from the horizontal plane.</a:t>
            </a:r>
          </a:p>
          <a:p>
            <a:pPr>
              <a:buFont typeface="Wingdings" pitchFamily="2" charset="2"/>
              <a:buChar char="Ø"/>
            </a:pPr>
            <a:endParaRPr lang="en-GB" sz="2400" dirty="0" smtClean="0">
              <a:latin typeface="Arial" pitchFamily="34" charset="0"/>
              <a:cs typeface="Arial" pitchFamily="34" charset="0"/>
            </a:endParaRPr>
          </a:p>
          <a:p>
            <a:pPr>
              <a:buFont typeface="Wingdings" pitchFamily="2" charset="2"/>
              <a:buChar char="Ø"/>
            </a:pPr>
            <a:r>
              <a:rPr lang="en-GB" sz="2400" dirty="0" smtClean="0">
                <a:latin typeface="Arial" pitchFamily="34" charset="0"/>
                <a:cs typeface="Arial" pitchFamily="34" charset="0"/>
              </a:rPr>
              <a:t>Quarry surveyor to provide co-ordinates and level for each survey station.</a:t>
            </a:r>
          </a:p>
          <a:p>
            <a:pPr>
              <a:buFont typeface="Wingdings" pitchFamily="2" charset="2"/>
              <a:buChar char="Ø"/>
            </a:pPr>
            <a:endParaRPr lang="en-GB" sz="2400" dirty="0" smtClean="0">
              <a:latin typeface="Arial" pitchFamily="34" charset="0"/>
              <a:cs typeface="Arial" pitchFamily="34" charset="0"/>
            </a:endParaRPr>
          </a:p>
          <a:p>
            <a:pPr>
              <a:buFont typeface="Wingdings" pitchFamily="2" charset="2"/>
              <a:buChar char="Ø"/>
            </a:pPr>
            <a:r>
              <a:rPr lang="en-GB" sz="2400" dirty="0" smtClean="0">
                <a:latin typeface="Arial" pitchFamily="34" charset="0"/>
                <a:cs typeface="Arial" pitchFamily="34" charset="0"/>
              </a:rPr>
              <a:t>Points recorded</a:t>
            </a:r>
          </a:p>
          <a:p>
            <a:pPr lvl="1"/>
            <a:r>
              <a:rPr lang="en-GB" dirty="0" smtClean="0">
                <a:latin typeface="Arial" pitchFamily="34" charset="0"/>
                <a:cs typeface="Arial" pitchFamily="34" charset="0"/>
              </a:rPr>
              <a:t>Horizontal angle</a:t>
            </a:r>
          </a:p>
          <a:p>
            <a:pPr lvl="1"/>
            <a:r>
              <a:rPr lang="en-GB" dirty="0" smtClean="0">
                <a:latin typeface="Arial" pitchFamily="34" charset="0"/>
                <a:cs typeface="Arial" pitchFamily="34" charset="0"/>
              </a:rPr>
              <a:t>Vertical angle</a:t>
            </a:r>
          </a:p>
          <a:p>
            <a:pPr lvl="1"/>
            <a:r>
              <a:rPr lang="en-GB" dirty="0" smtClean="0">
                <a:latin typeface="Arial" pitchFamily="34" charset="0"/>
                <a:cs typeface="Arial" pitchFamily="34" charset="0"/>
              </a:rPr>
              <a:t>Range</a:t>
            </a:r>
            <a:endParaRPr lang="en-GB"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r>
              <a:rPr lang="en-GB" dirty="0" smtClean="0"/>
              <a:t/>
            </a:r>
            <a:br>
              <a:rPr lang="en-GB" dirty="0" smtClean="0"/>
            </a:br>
            <a:endParaRPr lang="en-GB" dirty="0"/>
          </a:p>
        </p:txBody>
      </p:sp>
      <p:sp>
        <p:nvSpPr>
          <p:cNvPr id="4" name="Content Placeholder 3"/>
          <p:cNvSpPr>
            <a:spLocks noGrp="1"/>
          </p:cNvSpPr>
          <p:nvPr>
            <p:ph sz="half" idx="2"/>
          </p:nvPr>
        </p:nvSpPr>
        <p:spPr>
          <a:xfrm>
            <a:off x="5004048" y="1268760"/>
            <a:ext cx="3682752" cy="5112568"/>
          </a:xfrm>
        </p:spPr>
        <p:txBody>
          <a:bodyPr/>
          <a:lstStyle/>
          <a:p>
            <a:pPr marL="0" indent="0" algn="ctr">
              <a:buNone/>
            </a:pPr>
            <a:r>
              <a:rPr lang="en-GB" sz="2000" b="1" dirty="0" smtClean="0">
                <a:latin typeface="Arial" pitchFamily="34" charset="0"/>
                <a:cs typeface="Arial" pitchFamily="34" charset="0"/>
              </a:rPr>
              <a:t>Accuracy Summary</a:t>
            </a:r>
          </a:p>
          <a:p>
            <a:endParaRPr lang="en-GB" sz="2000" dirty="0">
              <a:latin typeface="Arial" pitchFamily="34" charset="0"/>
              <a:cs typeface="Arial" pitchFamily="34" charset="0"/>
            </a:endParaRPr>
          </a:p>
          <a:p>
            <a:r>
              <a:rPr lang="en-GB" sz="2000" dirty="0" smtClean="0">
                <a:latin typeface="Arial" pitchFamily="34" charset="0"/>
                <a:cs typeface="Arial" pitchFamily="34" charset="0"/>
              </a:rPr>
              <a:t>A </a:t>
            </a:r>
            <a:r>
              <a:rPr lang="en-GB" sz="2000" dirty="0">
                <a:latin typeface="Arial" pitchFamily="34" charset="0"/>
                <a:cs typeface="Arial" pitchFamily="34" charset="0"/>
              </a:rPr>
              <a:t>record of the residuals should be included with the survey results [</a:t>
            </a:r>
            <a:r>
              <a:rPr lang="en-GB" sz="2000" b="1" dirty="0">
                <a:latin typeface="Arial" pitchFamily="34" charset="0"/>
                <a:cs typeface="Arial" pitchFamily="34" charset="0"/>
              </a:rPr>
              <a:t>0.3m max</a:t>
            </a:r>
            <a:r>
              <a:rPr lang="en-GB" sz="2000" dirty="0" smtClean="0">
                <a:latin typeface="Arial" pitchFamily="34" charset="0"/>
                <a:cs typeface="Arial" pitchFamily="34" charset="0"/>
              </a:rPr>
              <a:t>].</a:t>
            </a:r>
          </a:p>
          <a:p>
            <a:endParaRPr lang="en-GB" sz="2000" dirty="0">
              <a:latin typeface="Arial" pitchFamily="34" charset="0"/>
              <a:cs typeface="Arial" pitchFamily="34" charset="0"/>
            </a:endParaRPr>
          </a:p>
          <a:p>
            <a:r>
              <a:rPr lang="en-GB" sz="2000" dirty="0">
                <a:latin typeface="Arial" pitchFamily="34" charset="0"/>
                <a:cs typeface="Arial" pitchFamily="34" charset="0"/>
              </a:rPr>
              <a:t>A record of the </a:t>
            </a:r>
            <a:r>
              <a:rPr lang="en-GB" sz="2000" dirty="0" smtClean="0">
                <a:latin typeface="Arial" pitchFamily="34" charset="0"/>
                <a:cs typeface="Arial" pitchFamily="34" charset="0"/>
              </a:rPr>
              <a:t>spread of heights should be </a:t>
            </a:r>
            <a:r>
              <a:rPr lang="en-GB" sz="2000" dirty="0">
                <a:latin typeface="Arial" pitchFamily="34" charset="0"/>
                <a:cs typeface="Arial" pitchFamily="34" charset="0"/>
              </a:rPr>
              <a:t>included with the survey results [</a:t>
            </a:r>
            <a:r>
              <a:rPr lang="en-GB" sz="2000" b="1" dirty="0" smtClean="0">
                <a:latin typeface="Arial" pitchFamily="34" charset="0"/>
                <a:cs typeface="Arial" pitchFamily="34" charset="0"/>
              </a:rPr>
              <a:t>0.5m </a:t>
            </a:r>
            <a:r>
              <a:rPr lang="en-GB" sz="2000" b="1" dirty="0">
                <a:latin typeface="Arial" pitchFamily="34" charset="0"/>
                <a:cs typeface="Arial" pitchFamily="34" charset="0"/>
              </a:rPr>
              <a:t>max</a:t>
            </a:r>
            <a:r>
              <a:rPr lang="en-GB" sz="2000" dirty="0">
                <a:latin typeface="Arial" pitchFamily="34" charset="0"/>
                <a:cs typeface="Arial" pitchFamily="34" charset="0"/>
              </a:rPr>
              <a:t>].</a:t>
            </a:r>
          </a:p>
          <a:p>
            <a:pPr marL="0" indent="0">
              <a:buNone/>
            </a:pPr>
            <a:endParaRPr lang="en-GB" sz="2000" dirty="0" smtClean="0"/>
          </a:p>
          <a:p>
            <a:pPr marL="0" indent="0">
              <a:buNone/>
            </a:pPr>
            <a:endParaRPr lang="en-GB" sz="2000" dirty="0"/>
          </a:p>
        </p:txBody>
      </p:sp>
      <p:pic>
        <p:nvPicPr>
          <p:cNvPr id="6" name="Content Placeholder 3" descr="3stn Resection.jpg"/>
          <p:cNvPicPr>
            <a:picLocks noGrp="1" noChangeAspect="1"/>
          </p:cNvPicPr>
          <p:nvPr>
            <p:ph sz="half" idx="1"/>
          </p:nvPr>
        </p:nvPicPr>
        <p:blipFill>
          <a:blip r:embed="rId2" cstate="print"/>
          <a:stretch>
            <a:fillRect/>
          </a:stretch>
        </p:blipFill>
        <p:spPr>
          <a:xfrm>
            <a:off x="539552" y="1052736"/>
            <a:ext cx="3968440" cy="5616624"/>
          </a:xfrm>
          <a:ln>
            <a:solidFill>
              <a:schemeClr val="tx1"/>
            </a:solidFill>
          </a:ln>
          <a:scene3d>
            <a:camera prst="orthographicFront"/>
            <a:lightRig rig="threePt" dir="t"/>
          </a:scene3d>
          <a:sp3d>
            <a:bevelT w="114300" prst="artDeco"/>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dirty="0"/>
          </a:p>
        </p:txBody>
      </p:sp>
      <p:sp>
        <p:nvSpPr>
          <p:cNvPr id="6" name="Content Placeholder 5"/>
          <p:cNvSpPr>
            <a:spLocks noGrp="1"/>
          </p:cNvSpPr>
          <p:nvPr>
            <p:ph idx="1"/>
          </p:nvPr>
        </p:nvSpPr>
        <p:spPr/>
        <p:txBody>
          <a:bodyPr/>
          <a:lstStyle/>
          <a:p>
            <a:pPr marL="0" indent="0" algn="ctr">
              <a:buNone/>
            </a:pPr>
            <a:r>
              <a:rPr lang="en-GB" sz="2400" dirty="0" smtClean="0">
                <a:latin typeface="Arial" pitchFamily="34" charset="0"/>
                <a:cs typeface="Arial" pitchFamily="34" charset="0"/>
              </a:rPr>
              <a:t>If you observe </a:t>
            </a:r>
            <a:r>
              <a:rPr lang="en-GB" sz="2400" b="1" dirty="0" smtClean="0">
                <a:latin typeface="Arial" pitchFamily="34" charset="0"/>
                <a:cs typeface="Arial" pitchFamily="34" charset="0"/>
              </a:rPr>
              <a:t>residuals</a:t>
            </a:r>
            <a:r>
              <a:rPr lang="en-GB" sz="2400" dirty="0" smtClean="0">
                <a:latin typeface="Arial" pitchFamily="34" charset="0"/>
                <a:cs typeface="Arial" pitchFamily="34" charset="0"/>
              </a:rPr>
              <a:t> of more than </a:t>
            </a:r>
            <a:r>
              <a:rPr lang="en-GB" sz="2400" b="1" dirty="0" smtClean="0">
                <a:latin typeface="Arial" pitchFamily="34" charset="0"/>
                <a:cs typeface="Arial" pitchFamily="34" charset="0"/>
              </a:rPr>
              <a:t>0.3m</a:t>
            </a:r>
            <a:r>
              <a:rPr lang="en-GB" sz="2400" dirty="0" smtClean="0">
                <a:latin typeface="Arial" pitchFamily="34" charset="0"/>
                <a:cs typeface="Arial" pitchFamily="34" charset="0"/>
              </a:rPr>
              <a:t> and/or a </a:t>
            </a:r>
            <a:r>
              <a:rPr lang="en-GB" sz="2400" b="1" dirty="0" smtClean="0">
                <a:latin typeface="Arial" pitchFamily="34" charset="0"/>
                <a:cs typeface="Arial" pitchFamily="34" charset="0"/>
              </a:rPr>
              <a:t>spread of heights</a:t>
            </a:r>
            <a:r>
              <a:rPr lang="en-GB" sz="2400" dirty="0" smtClean="0">
                <a:latin typeface="Arial" pitchFamily="34" charset="0"/>
                <a:cs typeface="Arial" pitchFamily="34" charset="0"/>
              </a:rPr>
              <a:t> exceeding </a:t>
            </a:r>
            <a:r>
              <a:rPr lang="en-GB" sz="2400" b="1" dirty="0" smtClean="0">
                <a:latin typeface="Arial" pitchFamily="34" charset="0"/>
                <a:cs typeface="Arial" pitchFamily="34" charset="0"/>
              </a:rPr>
              <a:t>0.5m</a:t>
            </a:r>
            <a:r>
              <a:rPr lang="en-GB" sz="2400" dirty="0" smtClean="0">
                <a:latin typeface="Arial" pitchFamily="34" charset="0"/>
                <a:cs typeface="Arial" pitchFamily="34" charset="0"/>
              </a:rPr>
              <a:t> – </a:t>
            </a:r>
          </a:p>
          <a:p>
            <a:pPr algn="ctr"/>
            <a:endParaRPr lang="en-GB" sz="2400" dirty="0" smtClean="0">
              <a:latin typeface="Arial" pitchFamily="34" charset="0"/>
              <a:cs typeface="Arial" pitchFamily="34" charset="0"/>
            </a:endParaRPr>
          </a:p>
          <a:p>
            <a:pPr algn="ctr"/>
            <a:endParaRPr lang="en-GB" sz="2400" dirty="0" smtClean="0">
              <a:latin typeface="Arial" pitchFamily="34" charset="0"/>
              <a:cs typeface="Arial" pitchFamily="34" charset="0"/>
            </a:endParaRPr>
          </a:p>
          <a:p>
            <a:pPr marL="114300" indent="0" algn="ctr">
              <a:buNone/>
            </a:pPr>
            <a:r>
              <a:rPr lang="en-GB" sz="2400" b="1" dirty="0" smtClean="0">
                <a:latin typeface="Arial" pitchFamily="34" charset="0"/>
                <a:cs typeface="Arial" pitchFamily="34" charset="0"/>
              </a:rPr>
              <a:t>Then Check your Laser and Survey Stations</a:t>
            </a:r>
          </a:p>
          <a:p>
            <a:pPr marL="114300" indent="0" algn="ctr">
              <a:buNone/>
            </a:pPr>
            <a:r>
              <a:rPr lang="en-GB" sz="2400" b="1" dirty="0" smtClean="0">
                <a:latin typeface="Arial" pitchFamily="34" charset="0"/>
                <a:cs typeface="Arial" pitchFamily="34" charset="0"/>
              </a:rPr>
              <a:t>Or re-do the survey</a:t>
            </a:r>
            <a:endParaRPr lang="en-GB" sz="2400" dirty="0">
              <a:latin typeface="Arial" pitchFamily="34" charset="0"/>
              <a:cs typeface="Arial" pitchFamily="34" charset="0"/>
            </a:endParaRPr>
          </a:p>
          <a:p>
            <a:pPr marL="914400" lvl="2" indent="0" algn="ctr">
              <a:buNone/>
            </a:pPr>
            <a:endParaRPr lang="en-GB" b="1" dirty="0" smtClean="0">
              <a:latin typeface="Arial" pitchFamily="34" charset="0"/>
              <a:cs typeface="Arial" pitchFamily="34" charset="0"/>
            </a:endParaRPr>
          </a:p>
          <a:p>
            <a:pPr marL="914400" lvl="2" indent="0" algn="ctr">
              <a:buNone/>
            </a:pPr>
            <a:endParaRPr lang="en-GB" b="1" dirty="0" smtClean="0">
              <a:latin typeface="Arial" pitchFamily="34" charset="0"/>
              <a:cs typeface="Arial" pitchFamily="34" charset="0"/>
            </a:endParaRPr>
          </a:p>
          <a:p>
            <a:pPr marL="114300" indent="0" algn="ctr">
              <a:buNone/>
            </a:pPr>
            <a:r>
              <a:rPr lang="en-GB" sz="2400" b="1" dirty="0" smtClean="0">
                <a:solidFill>
                  <a:srgbClr val="FF0000"/>
                </a:solidFill>
                <a:latin typeface="Arial" pitchFamily="34" charset="0"/>
                <a:cs typeface="Arial" pitchFamily="34" charset="0"/>
              </a:rPr>
              <a:t>There is something wrong</a:t>
            </a:r>
            <a:endParaRPr lang="en-GB" sz="2400" b="1" dirty="0">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left)">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wipe(left)">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animEffect transition="in" filter="wipe(left)">
                                      <p:cBhvr>
                                        <p:cTn id="1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706090"/>
          </a:xfrm>
        </p:spPr>
        <p:txBody>
          <a:bodyPr/>
          <a:lstStyle/>
          <a:p>
            <a:r>
              <a:rPr lang="en-GB" sz="3600" dirty="0" smtClean="0">
                <a:latin typeface="Arial" pitchFamily="34" charset="0"/>
                <a:cs typeface="Arial" pitchFamily="34" charset="0"/>
              </a:rPr>
              <a:t>Hole Surveying: Torch &amp; Suunto</a:t>
            </a:r>
            <a:endParaRPr lang="en-GB" sz="3600" dirty="0">
              <a:latin typeface="Arial" pitchFamily="34" charset="0"/>
              <a:cs typeface="Arial" pitchFamily="34" charset="0"/>
            </a:endParaRPr>
          </a:p>
        </p:txBody>
      </p:sp>
      <p:pic>
        <p:nvPicPr>
          <p:cNvPr id="5" name="Content Placeholder 4" descr="1-P1010131-001.JPG"/>
          <p:cNvPicPr>
            <a:picLocks noGrp="1" noChangeAspect="1"/>
          </p:cNvPicPr>
          <p:nvPr>
            <p:ph sz="half" idx="1"/>
          </p:nvPr>
        </p:nvPicPr>
        <p:blipFill>
          <a:blip r:embed="rId3" cstate="print"/>
          <a:stretch>
            <a:fillRect/>
          </a:stretch>
        </p:blipFill>
        <p:spPr>
          <a:xfrm>
            <a:off x="715175" y="1700808"/>
            <a:ext cx="3522649" cy="44253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Content Placeholder 3"/>
          <p:cNvSpPr>
            <a:spLocks noGrp="1"/>
          </p:cNvSpPr>
          <p:nvPr>
            <p:ph sz="half" idx="2"/>
          </p:nvPr>
        </p:nvSpPr>
        <p:spPr>
          <a:xfrm>
            <a:off x="4648200" y="1556792"/>
            <a:ext cx="4038600" cy="4569371"/>
          </a:xfrm>
        </p:spPr>
        <p:txBody>
          <a:bodyPr/>
          <a:lstStyle/>
          <a:p>
            <a:pPr>
              <a:buFont typeface="Wingdings" pitchFamily="2" charset="2"/>
              <a:buChar char="Ø"/>
            </a:pPr>
            <a:r>
              <a:rPr lang="en-GB" sz="2400" dirty="0" smtClean="0">
                <a:latin typeface="Arial" pitchFamily="34" charset="0"/>
                <a:cs typeface="Arial" pitchFamily="34" charset="0"/>
              </a:rPr>
              <a:t>Used correctly the basic torch and suunto can provide accurate hole angles and direction markers.</a:t>
            </a:r>
          </a:p>
          <a:p>
            <a:pPr>
              <a:buFont typeface="Wingdings" pitchFamily="2" charset="2"/>
              <a:buChar char="Ø"/>
            </a:pPr>
            <a:endParaRPr lang="en-GB" sz="2400" dirty="0" smtClean="0">
              <a:latin typeface="Arial" pitchFamily="34" charset="0"/>
              <a:cs typeface="Arial" pitchFamily="34" charset="0"/>
            </a:endParaRPr>
          </a:p>
          <a:p>
            <a:pPr>
              <a:buFont typeface="Wingdings" pitchFamily="2" charset="2"/>
              <a:buChar char="Ø"/>
            </a:pPr>
            <a:r>
              <a:rPr lang="en-GB" sz="2400" dirty="0" smtClean="0">
                <a:latin typeface="Arial" pitchFamily="34" charset="0"/>
                <a:cs typeface="Arial" pitchFamily="34" charset="0"/>
              </a:rPr>
              <a:t>Mainly used in DRY holes.</a:t>
            </a:r>
          </a:p>
          <a:p>
            <a:pPr>
              <a:buFont typeface="Wingdings" pitchFamily="2" charset="2"/>
              <a:buChar char="Ø"/>
            </a:pPr>
            <a:endParaRPr lang="en-GB" sz="2400" dirty="0" smtClean="0">
              <a:latin typeface="Arial" pitchFamily="34" charset="0"/>
              <a:cs typeface="Arial" pitchFamily="34" charset="0"/>
            </a:endParaRPr>
          </a:p>
          <a:p>
            <a:pPr>
              <a:buFont typeface="Wingdings" pitchFamily="2" charset="2"/>
              <a:buChar char="Ø"/>
            </a:pPr>
            <a:r>
              <a:rPr lang="en-GB" sz="2400" dirty="0" smtClean="0">
                <a:latin typeface="Arial" pitchFamily="34" charset="0"/>
                <a:cs typeface="Arial" pitchFamily="34" charset="0"/>
              </a:rPr>
              <a:t>Will indicate hole deviation &amp; direction.</a:t>
            </a:r>
            <a:endParaRPr lang="en-GB" sz="240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580926"/>
          </a:xfrm>
        </p:spPr>
        <p:txBody>
          <a:bodyPr/>
          <a:lstStyle/>
          <a:p>
            <a:r>
              <a:rPr lang="en-GB" sz="3600" dirty="0" smtClean="0">
                <a:latin typeface="Arial" pitchFamily="34" charset="0"/>
                <a:cs typeface="Arial" pitchFamily="34" charset="0"/>
              </a:rPr>
              <a:t>Probe</a:t>
            </a:r>
            <a:endParaRPr lang="en-GB" sz="3600" dirty="0">
              <a:latin typeface="Arial" pitchFamily="34" charset="0"/>
              <a:cs typeface="Arial" pitchFamily="34" charset="0"/>
            </a:endParaRPr>
          </a:p>
        </p:txBody>
      </p:sp>
      <p:pic>
        <p:nvPicPr>
          <p:cNvPr id="5" name="Content Placeholder 4" descr="Surveying Principles Issue7_Page_33.jpg"/>
          <p:cNvPicPr>
            <a:picLocks noGrp="1" noChangeAspect="1"/>
          </p:cNvPicPr>
          <p:nvPr>
            <p:ph sz="half" idx="1"/>
          </p:nvPr>
        </p:nvPicPr>
        <p:blipFill>
          <a:blip r:embed="rId3" cstate="print"/>
          <a:stretch>
            <a:fillRect/>
          </a:stretch>
        </p:blipFill>
        <p:spPr>
          <a:xfrm>
            <a:off x="755577" y="1628800"/>
            <a:ext cx="3309872" cy="4896544"/>
          </a:xfrm>
          <a:scene3d>
            <a:camera prst="orthographicFront"/>
            <a:lightRig rig="threePt" dir="t"/>
          </a:scene3d>
          <a:sp3d>
            <a:bevelT/>
          </a:sp3d>
        </p:spPr>
      </p:pic>
      <p:sp>
        <p:nvSpPr>
          <p:cNvPr id="4" name="Content Placeholder 3"/>
          <p:cNvSpPr>
            <a:spLocks noGrp="1"/>
          </p:cNvSpPr>
          <p:nvPr>
            <p:ph sz="half" idx="2"/>
          </p:nvPr>
        </p:nvSpPr>
        <p:spPr>
          <a:xfrm>
            <a:off x="4211960" y="1772816"/>
            <a:ext cx="4474840" cy="4641379"/>
          </a:xfrm>
        </p:spPr>
        <p:txBody>
          <a:bodyPr/>
          <a:lstStyle/>
          <a:p>
            <a:pPr>
              <a:buFont typeface="Wingdings" pitchFamily="2" charset="2"/>
              <a:buChar char="Ø"/>
            </a:pPr>
            <a:r>
              <a:rPr lang="en-GB" sz="2400" dirty="0" smtClean="0">
                <a:latin typeface="Arial" pitchFamily="34" charset="0"/>
                <a:cs typeface="Arial" pitchFamily="34" charset="0"/>
              </a:rPr>
              <a:t>Most up to date in-hole measuring device.</a:t>
            </a:r>
          </a:p>
          <a:p>
            <a:pPr>
              <a:buFont typeface="Wingdings" pitchFamily="2" charset="2"/>
              <a:buChar char="Ø"/>
            </a:pPr>
            <a:r>
              <a:rPr lang="en-GB" sz="2400" dirty="0" smtClean="0">
                <a:latin typeface="Arial" pitchFamily="34" charset="0"/>
                <a:cs typeface="Arial" pitchFamily="34" charset="0"/>
              </a:rPr>
              <a:t>Measures</a:t>
            </a:r>
          </a:p>
          <a:p>
            <a:pPr lvl="1"/>
            <a:r>
              <a:rPr lang="en-GB" dirty="0" smtClean="0">
                <a:latin typeface="Arial" pitchFamily="34" charset="0"/>
                <a:cs typeface="Arial" pitchFamily="34" charset="0"/>
              </a:rPr>
              <a:t>Horizontal angle</a:t>
            </a:r>
          </a:p>
          <a:p>
            <a:pPr lvl="1"/>
            <a:r>
              <a:rPr lang="en-GB" dirty="0" smtClean="0">
                <a:latin typeface="Arial" pitchFamily="34" charset="0"/>
                <a:cs typeface="Arial" pitchFamily="34" charset="0"/>
              </a:rPr>
              <a:t>Vertical angle</a:t>
            </a:r>
          </a:p>
          <a:p>
            <a:pPr lvl="1"/>
            <a:r>
              <a:rPr lang="en-GB" dirty="0" smtClean="0">
                <a:latin typeface="Arial" pitchFamily="34" charset="0"/>
                <a:cs typeface="Arial" pitchFamily="34" charset="0"/>
              </a:rPr>
              <a:t>Hole depth</a:t>
            </a:r>
          </a:p>
          <a:p>
            <a:pPr>
              <a:buFont typeface="Wingdings" pitchFamily="2" charset="2"/>
              <a:buChar char="Ø"/>
            </a:pPr>
            <a:r>
              <a:rPr lang="en-GB" sz="2400" dirty="0" smtClean="0">
                <a:latin typeface="Arial" pitchFamily="34" charset="0"/>
                <a:cs typeface="Arial" pitchFamily="34" charset="0"/>
              </a:rPr>
              <a:t>Used where deviation is known or expected.</a:t>
            </a:r>
          </a:p>
          <a:p>
            <a:pPr>
              <a:buFont typeface="Wingdings" pitchFamily="2" charset="2"/>
              <a:buChar char="Ø"/>
            </a:pPr>
            <a:r>
              <a:rPr lang="en-GB" sz="2400" dirty="0" smtClean="0">
                <a:latin typeface="Arial" pitchFamily="34" charset="0"/>
                <a:cs typeface="Arial" pitchFamily="34" charset="0"/>
              </a:rPr>
              <a:t>Used in WET holes</a:t>
            </a:r>
          </a:p>
          <a:p>
            <a:pPr>
              <a:buFont typeface="Wingdings" pitchFamily="2" charset="2"/>
              <a:buChar char="Ø"/>
            </a:pPr>
            <a:r>
              <a:rPr lang="en-GB" sz="2400" dirty="0" smtClean="0">
                <a:latin typeface="Arial" pitchFamily="34" charset="0"/>
                <a:cs typeface="Arial" pitchFamily="34" charset="0"/>
              </a:rPr>
              <a:t>Site Magnetic Variation required.</a:t>
            </a:r>
            <a:endParaRPr lang="en-GB" sz="240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dirty="0"/>
          </a:p>
        </p:txBody>
      </p:sp>
      <p:pic>
        <p:nvPicPr>
          <p:cNvPr id="5" name="Content Placeholder 4" descr="Surveying Principles Issue7_Page_39.jpg"/>
          <p:cNvPicPr>
            <a:picLocks noGrp="1" noChangeAspect="1"/>
          </p:cNvPicPr>
          <p:nvPr>
            <p:ph idx="1"/>
          </p:nvPr>
        </p:nvPicPr>
        <p:blipFill>
          <a:blip r:embed="rId3" cstate="print"/>
          <a:stretch>
            <a:fillRect/>
          </a:stretch>
        </p:blipFill>
        <p:spPr>
          <a:xfrm>
            <a:off x="323528" y="980728"/>
            <a:ext cx="8640960" cy="5400600"/>
          </a:xfrm>
          <a:scene3d>
            <a:camera prst="orthographicFront"/>
            <a:lightRig rig="threePt" dir="t"/>
          </a:scene3d>
          <a:sp3d>
            <a:bevelT/>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566738" y="2924175"/>
            <a:ext cx="10277476" cy="1009650"/>
          </a:xfrm>
          <a:prstGeom prst="rect">
            <a:avLst/>
          </a:prstGeom>
          <a:noFill/>
          <a:ln w="9525">
            <a:noFill/>
            <a:miter lim="800000"/>
            <a:headEnd/>
            <a:tailEnd/>
          </a:ln>
          <a:effectLst/>
        </p:spPr>
        <p:txBody>
          <a:bodyPr wrap="none" anchor="ctr"/>
          <a:lstStyle/>
          <a:p>
            <a:endParaRPr lang="en-GB" dirty="0"/>
          </a:p>
        </p:txBody>
      </p:sp>
      <p:sp>
        <p:nvSpPr>
          <p:cNvPr id="6" name="Title 5"/>
          <p:cNvSpPr>
            <a:spLocks noGrp="1"/>
          </p:cNvSpPr>
          <p:nvPr>
            <p:ph type="title"/>
          </p:nvPr>
        </p:nvSpPr>
        <p:spPr>
          <a:xfrm>
            <a:off x="457200" y="836712"/>
            <a:ext cx="8229600" cy="580926"/>
          </a:xfrm>
        </p:spPr>
        <p:txBody>
          <a:bodyPr/>
          <a:lstStyle/>
          <a:p>
            <a:r>
              <a:rPr lang="en-GB" sz="3600" dirty="0" smtClean="0">
                <a:latin typeface="Arial" panose="020B0604020202020204" pitchFamily="34" charset="0"/>
                <a:cs typeface="Arial" panose="020B0604020202020204" pitchFamily="34" charset="0"/>
              </a:rPr>
              <a:t>Good Survey Conditions</a:t>
            </a:r>
            <a:endParaRPr lang="en-GB" sz="3600" dirty="0">
              <a:latin typeface="Arial" panose="020B0604020202020204" pitchFamily="34" charset="0"/>
              <a:cs typeface="Arial" panose="020B0604020202020204" pitchFamily="34" charset="0"/>
            </a:endParaRPr>
          </a:p>
        </p:txBody>
      </p:sp>
      <p:pic>
        <p:nvPicPr>
          <p:cNvPr id="5" name="Content Placeholder 6" descr="6-100_0005.JPG"/>
          <p:cNvPicPr>
            <a:picLocks noChangeAspect="1"/>
          </p:cNvPicPr>
          <p:nvPr/>
        </p:nvPicPr>
        <p:blipFill>
          <a:blip r:embed="rId3" cstate="print"/>
          <a:stretch>
            <a:fillRect/>
          </a:stretch>
        </p:blipFill>
        <p:spPr>
          <a:xfrm>
            <a:off x="3833128" y="3429000"/>
            <a:ext cx="4915336" cy="3116479"/>
          </a:xfrm>
          <a:prstGeom prst="rect">
            <a:avLst/>
          </a:prstGeom>
          <a:scene3d>
            <a:camera prst="orthographicFront"/>
            <a:lightRig rig="threePt" dir="t"/>
          </a:scene3d>
          <a:sp3d>
            <a:bevelT prst="relaxedInset"/>
          </a:sp3d>
        </p:spPr>
      </p:pic>
      <p:pic>
        <p:nvPicPr>
          <p:cNvPr id="8" name="Content Placeholder 7" descr="1-P1010111.JPG"/>
          <p:cNvPicPr>
            <a:picLocks noGrp="1" noChangeAspect="1"/>
          </p:cNvPicPr>
          <p:nvPr>
            <p:ph idx="1"/>
          </p:nvPr>
        </p:nvPicPr>
        <p:blipFill>
          <a:blip r:embed="rId4" cstate="print"/>
          <a:stretch>
            <a:fillRect/>
          </a:stretch>
        </p:blipFill>
        <p:spPr>
          <a:xfrm>
            <a:off x="323528" y="1772816"/>
            <a:ext cx="4791806" cy="3006632"/>
          </a:xfrm>
          <a:scene3d>
            <a:camera prst="orthographicFront"/>
            <a:lightRig rig="threePt" dir="t"/>
          </a:scene3d>
          <a:sp3d>
            <a:bevelT w="114300" prst="artDeco"/>
          </a:sp3d>
        </p:spPr>
      </p:pic>
    </p:spTree>
    <p:extLst>
      <p:ext uri="{BB962C8B-B14F-4D97-AF65-F5344CB8AC3E}">
        <p14:creationId xmlns:p14="http://schemas.microsoft.com/office/powerpoint/2010/main" val="2541718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580926"/>
          </a:xfrm>
        </p:spPr>
        <p:txBody>
          <a:bodyPr/>
          <a:lstStyle/>
          <a:p>
            <a:r>
              <a:rPr lang="en-GB" sz="3600" dirty="0" smtClean="0">
                <a:latin typeface="Arial" pitchFamily="34" charset="0"/>
                <a:cs typeface="Arial" pitchFamily="34" charset="0"/>
              </a:rPr>
              <a:t>After Brayford: Not acceptable</a:t>
            </a:r>
            <a:endParaRPr lang="en-GB" sz="3600" dirty="0">
              <a:latin typeface="Arial" pitchFamily="34" charset="0"/>
              <a:cs typeface="Arial" pitchFamily="34" charset="0"/>
            </a:endParaRPr>
          </a:p>
        </p:txBody>
      </p:sp>
      <p:pic>
        <p:nvPicPr>
          <p:cNvPr id="4" name="Content Placeholder 6" descr="4-100_0008.JPG"/>
          <p:cNvPicPr>
            <a:picLocks noChangeAspect="1"/>
          </p:cNvPicPr>
          <p:nvPr/>
        </p:nvPicPr>
        <p:blipFill>
          <a:blip r:embed="rId2" cstate="print"/>
          <a:stretch>
            <a:fillRect/>
          </a:stretch>
        </p:blipFill>
        <p:spPr>
          <a:xfrm>
            <a:off x="3883918" y="3501008"/>
            <a:ext cx="4824536" cy="3047075"/>
          </a:xfrm>
          <a:prstGeom prst="rect">
            <a:avLst/>
          </a:prstGeom>
          <a:scene3d>
            <a:camera prst="orthographicFront"/>
            <a:lightRig rig="threePt" dir="t"/>
          </a:scene3d>
          <a:sp3d>
            <a:bevelT w="114300" prst="artDeco"/>
          </a:sp3d>
        </p:spPr>
      </p:pic>
      <p:pic>
        <p:nvPicPr>
          <p:cNvPr id="5" name="Content Placeholder 4" descr="1-100_0023.JPG"/>
          <p:cNvPicPr>
            <a:picLocks noGrp="1" noChangeAspect="1"/>
          </p:cNvPicPr>
          <p:nvPr>
            <p:ph idx="1"/>
          </p:nvPr>
        </p:nvPicPr>
        <p:blipFill>
          <a:blip r:embed="rId3" cstate="print"/>
          <a:stretch>
            <a:fillRect/>
          </a:stretch>
        </p:blipFill>
        <p:spPr>
          <a:xfrm>
            <a:off x="683568" y="1556792"/>
            <a:ext cx="4656434" cy="2952327"/>
          </a:xfrm>
          <a:scene3d>
            <a:camera prst="orthographicFront"/>
            <a:lightRig rig="threePt" dir="t"/>
          </a:scene3d>
          <a:sp3d>
            <a:bevelT w="114300" prst="artDeco"/>
          </a:sp3d>
        </p:spPr>
      </p:pic>
    </p:spTree>
    <p:extLst>
      <p:ext uri="{BB962C8B-B14F-4D97-AF65-F5344CB8AC3E}">
        <p14:creationId xmlns:p14="http://schemas.microsoft.com/office/powerpoint/2010/main" val="1515997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836712"/>
            <a:ext cx="8229600" cy="580926"/>
          </a:xfrm>
        </p:spPr>
        <p:txBody>
          <a:bodyPr/>
          <a:lstStyle/>
          <a:p>
            <a:r>
              <a:rPr lang="en-GB" sz="3600" dirty="0" smtClean="0">
                <a:latin typeface="Arial" panose="020B0604020202020204" pitchFamily="34" charset="0"/>
                <a:cs typeface="Arial" panose="020B0604020202020204" pitchFamily="34" charset="0"/>
              </a:rPr>
              <a:t>Quarry4 Profile</a:t>
            </a:r>
            <a:endParaRPr lang="en-GB" sz="3600" dirty="0">
              <a:latin typeface="Arial" panose="020B0604020202020204" pitchFamily="34" charset="0"/>
              <a:cs typeface="Arial" panose="020B0604020202020204" pitchFamily="34" charset="0"/>
            </a:endParaRPr>
          </a:p>
        </p:txBody>
      </p:sp>
      <p:pic>
        <p:nvPicPr>
          <p:cNvPr id="7" name="Content Placeholder 6" descr="Q4 Profile.jpg"/>
          <p:cNvPicPr>
            <a:picLocks noGrp="1" noChangeAspect="1"/>
          </p:cNvPicPr>
          <p:nvPr>
            <p:ph idx="1"/>
          </p:nvPr>
        </p:nvPicPr>
        <p:blipFill rotWithShape="1">
          <a:blip r:embed="rId3" cstate="print"/>
          <a:srcRect l="2765" t="5145" r="7219"/>
          <a:stretch/>
        </p:blipFill>
        <p:spPr>
          <a:xfrm>
            <a:off x="611560" y="1484784"/>
            <a:ext cx="7920880" cy="5184575"/>
          </a:xfrm>
          <a:scene3d>
            <a:camera prst="orthographicFront"/>
            <a:lightRig rig="threePt" dir="t"/>
          </a:scene3d>
          <a:sp3d>
            <a:bevelT/>
          </a:sp3d>
        </p:spPr>
      </p:pic>
      <p:sp>
        <p:nvSpPr>
          <p:cNvPr id="6" name="Right Arrow 5"/>
          <p:cNvSpPr/>
          <p:nvPr/>
        </p:nvSpPr>
        <p:spPr bwMode="auto">
          <a:xfrm>
            <a:off x="611560" y="5013176"/>
            <a:ext cx="1584176" cy="576064"/>
          </a:xfrm>
          <a:prstGeom prst="rightArrow">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dirty="0" smtClean="0">
                <a:ln>
                  <a:noFill/>
                </a:ln>
                <a:effectLst/>
                <a:latin typeface="Arial" charset="0"/>
              </a:rPr>
              <a:t>What is Here !!</a:t>
            </a:r>
          </a:p>
        </p:txBody>
      </p:sp>
      <p:sp>
        <p:nvSpPr>
          <p:cNvPr id="8" name="Left Arrow 7"/>
          <p:cNvSpPr/>
          <p:nvPr/>
        </p:nvSpPr>
        <p:spPr bwMode="auto">
          <a:xfrm>
            <a:off x="3275856" y="5013176"/>
            <a:ext cx="1512168" cy="576064"/>
          </a:xfrm>
          <a:prstGeom prst="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charset="0"/>
              </a:rPr>
              <a:t>Toe bund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566738" y="2924175"/>
            <a:ext cx="10277476" cy="1009650"/>
          </a:xfrm>
          <a:prstGeom prst="rect">
            <a:avLst/>
          </a:prstGeom>
          <a:noFill/>
          <a:ln w="9525">
            <a:noFill/>
            <a:miter lim="800000"/>
            <a:headEnd/>
            <a:tailEnd/>
          </a:ln>
          <a:effectLst/>
        </p:spPr>
        <p:txBody>
          <a:bodyPr wrap="none" anchor="ctr"/>
          <a:lstStyle/>
          <a:p>
            <a:endParaRPr lang="en-GB" dirty="0"/>
          </a:p>
        </p:txBody>
      </p:sp>
      <p:sp>
        <p:nvSpPr>
          <p:cNvPr id="3" name="Title 2"/>
          <p:cNvSpPr>
            <a:spLocks noGrp="1"/>
          </p:cNvSpPr>
          <p:nvPr>
            <p:ph type="title"/>
          </p:nvPr>
        </p:nvSpPr>
        <p:spPr>
          <a:xfrm>
            <a:off x="457200" y="836712"/>
            <a:ext cx="8229600" cy="580926"/>
          </a:xfrm>
        </p:spPr>
        <p:txBody>
          <a:bodyPr/>
          <a:lstStyle/>
          <a:p>
            <a:r>
              <a:rPr lang="en-GB" sz="3600" dirty="0" smtClean="0">
                <a:latin typeface="Arial" pitchFamily="34" charset="0"/>
                <a:cs typeface="Arial" pitchFamily="34" charset="0"/>
              </a:rPr>
              <a:t>Why Produce a Specification?</a:t>
            </a:r>
            <a:endParaRPr lang="en-GB" sz="3600" dirty="0">
              <a:latin typeface="Arial" pitchFamily="34" charset="0"/>
              <a:cs typeface="Arial" pitchFamily="34" charset="0"/>
            </a:endParaRPr>
          </a:p>
        </p:txBody>
      </p:sp>
      <p:sp>
        <p:nvSpPr>
          <p:cNvPr id="4" name="Content Placeholder 3"/>
          <p:cNvSpPr>
            <a:spLocks noGrp="1"/>
          </p:cNvSpPr>
          <p:nvPr>
            <p:ph idx="1"/>
          </p:nvPr>
        </p:nvSpPr>
        <p:spPr>
          <a:xfrm>
            <a:off x="457200" y="1988840"/>
            <a:ext cx="8229600" cy="4137323"/>
          </a:xfrm>
        </p:spPr>
        <p:txBody>
          <a:bodyPr/>
          <a:lstStyle/>
          <a:p>
            <a:pPr>
              <a:buNone/>
            </a:pPr>
            <a:endParaRPr lang="en-GB" sz="6000" dirty="0" smtClean="0"/>
          </a:p>
          <a:p>
            <a:pPr algn="ctr">
              <a:buNone/>
            </a:pPr>
            <a:endParaRPr lang="en-GB" b="1" dirty="0" smtClean="0">
              <a:latin typeface="Arial" pitchFamily="34" charset="0"/>
              <a:cs typeface="Arial" pitchFamily="34" charset="0"/>
            </a:endParaRPr>
          </a:p>
          <a:p>
            <a:pPr algn="ctr">
              <a:buNone/>
            </a:pPr>
            <a:r>
              <a:rPr lang="en-GB" sz="6000" b="1" dirty="0" smtClean="0">
                <a:latin typeface="Arial" pitchFamily="34" charset="0"/>
                <a:cs typeface="Arial" pitchFamily="34" charset="0"/>
              </a:rPr>
              <a:t>?? WHY ??</a:t>
            </a:r>
            <a:endParaRPr lang="en-GB" sz="6000" b="1" dirty="0">
              <a:latin typeface="Arial" pitchFamily="34" charset="0"/>
              <a:cs typeface="Arial" pitchFamily="34" charset="0"/>
            </a:endParaRPr>
          </a:p>
        </p:txBody>
      </p:sp>
      <p:sp>
        <p:nvSpPr>
          <p:cNvPr id="6" name="Freeform 5"/>
          <p:cNvSpPr/>
          <p:nvPr/>
        </p:nvSpPr>
        <p:spPr>
          <a:xfrm>
            <a:off x="1524000" y="1412776"/>
            <a:ext cx="6096000" cy="4493097"/>
          </a:xfrm>
          <a:custGeom>
            <a:avLst/>
            <a:gdLst>
              <a:gd name="connsiteX0" fmla="*/ 0 w 6096000"/>
              <a:gd name="connsiteY0" fmla="*/ 0 h 3657600"/>
              <a:gd name="connsiteX1" fmla="*/ 6096000 w 6096000"/>
              <a:gd name="connsiteY1" fmla="*/ 0 h 3657600"/>
              <a:gd name="connsiteX2" fmla="*/ 6096000 w 6096000"/>
              <a:gd name="connsiteY2" fmla="*/ 3657600 h 3657600"/>
              <a:gd name="connsiteX3" fmla="*/ 0 w 6096000"/>
              <a:gd name="connsiteY3" fmla="*/ 3657600 h 3657600"/>
              <a:gd name="connsiteX4" fmla="*/ 0 w 60960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657600">
                <a:moveTo>
                  <a:pt x="0" y="0"/>
                </a:moveTo>
                <a:lnTo>
                  <a:pt x="6096000" y="0"/>
                </a:lnTo>
                <a:lnTo>
                  <a:pt x="6096000" y="3657600"/>
                </a:lnTo>
                <a:lnTo>
                  <a:pt x="0" y="3657600"/>
                </a:lnTo>
                <a:lnTo>
                  <a:pt x="0" y="0"/>
                </a:lnTo>
                <a:close/>
              </a:path>
            </a:pathLst>
          </a:custGeom>
          <a:solidFill>
            <a:srgbClr val="00B050"/>
          </a:solidFill>
          <a:scene3d>
            <a:camera prst="perspectiveRelaxed">
              <a:rot lat="19149996" lon="20104178" rev="1577324"/>
            </a:camera>
            <a:lightRig rig="soft" dir="t"/>
            <a:backdrop>
              <a:anchor x="0" y="0" z="-210000"/>
              <a:norm dx="0" dy="0" dz="914400"/>
              <a:up dx="0" dy="914400" dz="0"/>
            </a:backdrop>
          </a:scene3d>
          <a:sp3d extrusionH="152250" prstMaterial="matte">
            <a:bevelT w="165100" prst="coolSlant"/>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r>
              <a:rPr lang="en-GB" sz="2800" kern="1200" dirty="0" smtClean="0"/>
              <a:t>To provide an adequately fragmented muck pile in the correct place.</a:t>
            </a:r>
          </a:p>
          <a:p>
            <a:pPr lvl="0" algn="ctr" defTabSz="2889250">
              <a:lnSpc>
                <a:spcPct val="90000"/>
              </a:lnSpc>
              <a:spcBef>
                <a:spcPct val="0"/>
              </a:spcBef>
              <a:spcAft>
                <a:spcPct val="35000"/>
              </a:spcAft>
            </a:pPr>
            <a:endParaRPr lang="en-GB" sz="2800" kern="1200" dirty="0" smtClean="0"/>
          </a:p>
          <a:p>
            <a:pPr lvl="0" algn="ctr" defTabSz="2889250">
              <a:lnSpc>
                <a:spcPct val="90000"/>
              </a:lnSpc>
              <a:spcBef>
                <a:spcPct val="0"/>
              </a:spcBef>
              <a:spcAft>
                <a:spcPct val="35000"/>
              </a:spcAft>
            </a:pPr>
            <a:r>
              <a:rPr lang="en-GB" sz="2800" dirty="0"/>
              <a:t>T</a:t>
            </a:r>
            <a:r>
              <a:rPr lang="en-GB" sz="2800" kern="1200" dirty="0" smtClean="0"/>
              <a:t>o safeguard employees, locals and anyone else </a:t>
            </a:r>
            <a:r>
              <a:rPr lang="en-GB" sz="2800" kern="1200" dirty="0" smtClean="0">
                <a:latin typeface="Arial" panose="020B0604020202020204" pitchFamily="34" charset="0"/>
                <a:cs typeface="Arial" panose="020B0604020202020204" pitchFamily="34" charset="0"/>
              </a:rPr>
              <a:t>that</a:t>
            </a:r>
            <a:r>
              <a:rPr lang="en-GB" sz="2800" kern="1200" dirty="0" smtClean="0"/>
              <a:t> the blast may affect.</a:t>
            </a:r>
            <a:endParaRPr lang="en-GB" sz="2800" kern="12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36712"/>
            <a:ext cx="8229600" cy="648072"/>
          </a:xfrm>
        </p:spPr>
        <p:txBody>
          <a:bodyPr/>
          <a:lstStyle/>
          <a:p>
            <a:r>
              <a:rPr lang="en-GB" sz="3600" dirty="0" smtClean="0">
                <a:latin typeface="Arial" panose="020B0604020202020204" pitchFamily="34" charset="0"/>
                <a:cs typeface="Arial" panose="020B0604020202020204" pitchFamily="34" charset="0"/>
              </a:rPr>
              <a:t>Blast Design &amp; Bulk Emulsion</a:t>
            </a:r>
            <a:endParaRPr lang="en-GB" sz="3600" dirty="0">
              <a:latin typeface="Arial" panose="020B0604020202020204" pitchFamily="34" charset="0"/>
              <a:cs typeface="Arial" panose="020B0604020202020204" pitchFamily="34" charset="0"/>
            </a:endParaRPr>
          </a:p>
        </p:txBody>
      </p:sp>
      <p:pic>
        <p:nvPicPr>
          <p:cNvPr id="4" name="Two Deck Video 7.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1560" y="1556792"/>
            <a:ext cx="7920880" cy="4824537"/>
          </a:xfrm>
        </p:spPr>
      </p:pic>
    </p:spTree>
    <p:extLst>
      <p:ext uri="{BB962C8B-B14F-4D97-AF65-F5344CB8AC3E}">
        <p14:creationId xmlns:p14="http://schemas.microsoft.com/office/powerpoint/2010/main" val="495550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6712"/>
            <a:ext cx="8229600" cy="576064"/>
          </a:xfrm>
        </p:spPr>
        <p:txBody>
          <a:bodyPr/>
          <a:lstStyle/>
          <a:p>
            <a:r>
              <a:rPr lang="en-GB" sz="3600" dirty="0" smtClean="0">
                <a:latin typeface="Arial" panose="020B0604020202020204" pitchFamily="34" charset="0"/>
                <a:cs typeface="Arial" panose="020B0604020202020204" pitchFamily="34" charset="0"/>
              </a:rPr>
              <a:t>What is Different?</a:t>
            </a:r>
            <a:endParaRPr lang="en-GB" sz="3600" dirty="0">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p:txBody>
          <a:bodyPr/>
          <a:lstStyle/>
          <a:p>
            <a:r>
              <a:rPr lang="en-GB" dirty="0" smtClean="0">
                <a:latin typeface="Arial" panose="020B0604020202020204" pitchFamily="34" charset="0"/>
                <a:cs typeface="Arial" panose="020B0604020202020204" pitchFamily="34" charset="0"/>
              </a:rPr>
              <a:t>Loading rate</a:t>
            </a:r>
          </a:p>
          <a:p>
            <a:r>
              <a:rPr lang="en-GB" dirty="0" smtClean="0">
                <a:latin typeface="Arial" panose="020B0604020202020204" pitchFamily="34" charset="0"/>
                <a:cs typeface="Arial" panose="020B0604020202020204" pitchFamily="34" charset="0"/>
              </a:rPr>
              <a:t>Uncontrolled gassing</a:t>
            </a:r>
          </a:p>
          <a:p>
            <a:r>
              <a:rPr lang="en-GB" dirty="0" smtClean="0">
                <a:latin typeface="Arial" panose="020B0604020202020204" pitchFamily="34" charset="0"/>
                <a:cs typeface="Arial" panose="020B0604020202020204" pitchFamily="34" charset="0"/>
              </a:rPr>
              <a:t>Loss of product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Design for blast ratio</a:t>
            </a:r>
          </a:p>
          <a:p>
            <a:r>
              <a:rPr lang="en-GB" dirty="0" smtClean="0">
                <a:latin typeface="Arial" panose="020B0604020202020204" pitchFamily="34" charset="0"/>
                <a:cs typeface="Arial" panose="020B0604020202020204" pitchFamily="34" charset="0"/>
              </a:rPr>
              <a:t>Be aware of lack of burden</a:t>
            </a:r>
          </a:p>
          <a:p>
            <a:r>
              <a:rPr lang="en-GB" dirty="0" smtClean="0">
                <a:latin typeface="Arial" panose="020B0604020202020204" pitchFamily="34" charset="0"/>
                <a:cs typeface="Arial" panose="020B0604020202020204" pitchFamily="34" charset="0"/>
              </a:rPr>
              <a:t>3.5 x 3.5m pattern becomes 4.2 x 5.0m</a:t>
            </a:r>
            <a:endParaRPr lang="en-GB" dirty="0">
              <a:latin typeface="Arial" panose="020B0604020202020204" pitchFamily="34" charset="0"/>
              <a:cs typeface="Arial" panose="020B0604020202020204" pitchFamily="34" charset="0"/>
            </a:endParaRPr>
          </a:p>
        </p:txBody>
      </p:sp>
      <p:pic>
        <p:nvPicPr>
          <p:cNvPr id="7" name="Content Placeholder 7" descr="Kilsyth 1.jpg"/>
          <p:cNvPicPr>
            <a:picLocks noGrp="1" noChangeAspect="1"/>
          </p:cNvPicPr>
          <p:nvPr>
            <p:ph sz="half" idx="1"/>
          </p:nvPr>
        </p:nvPicPr>
        <p:blipFill rotWithShape="1">
          <a:blip r:embed="rId2" cstate="print"/>
          <a:srcRect l="5773" t="3699" r="5501" b="10101"/>
          <a:stretch/>
        </p:blipFill>
        <p:spPr>
          <a:xfrm>
            <a:off x="879693" y="1602444"/>
            <a:ext cx="3193613" cy="4521475"/>
          </a:xfrm>
        </p:spPr>
      </p:pic>
    </p:spTree>
    <p:extLst>
      <p:ext uri="{BB962C8B-B14F-4D97-AF65-F5344CB8AC3E}">
        <p14:creationId xmlns:p14="http://schemas.microsoft.com/office/powerpoint/2010/main" val="898074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3284984"/>
            <a:ext cx="8229600" cy="1143000"/>
          </a:xfrm>
        </p:spPr>
        <p:txBody>
          <a:bodyPr/>
          <a:lstStyle/>
          <a:p>
            <a:r>
              <a:rPr lang="en-GB" dirty="0" smtClean="0">
                <a:latin typeface="Arial" panose="020B0604020202020204" pitchFamily="34" charset="0"/>
                <a:cs typeface="Arial" panose="020B0604020202020204" pitchFamily="34" charset="0"/>
              </a:rPr>
              <a:t>A Glimpse of the future</a:t>
            </a:r>
            <a:r>
              <a:rPr lang="en-GB" dirty="0" smtClean="0"/>
              <a:t>.</a:t>
            </a:r>
            <a:endParaRPr lang="en-GB" dirty="0"/>
          </a:p>
        </p:txBody>
      </p:sp>
    </p:spTree>
    <p:extLst>
      <p:ext uri="{BB962C8B-B14F-4D97-AF65-F5344CB8AC3E}">
        <p14:creationId xmlns:p14="http://schemas.microsoft.com/office/powerpoint/2010/main" val="123325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724942"/>
          </a:xfrm>
        </p:spPr>
        <p:txBody>
          <a:bodyPr/>
          <a:lstStyle/>
          <a:p>
            <a:r>
              <a:rPr lang="en-GB" sz="3600" dirty="0" smtClean="0">
                <a:latin typeface="Arial" panose="020B0604020202020204" pitchFamily="34" charset="0"/>
                <a:cs typeface="Arial" panose="020B0604020202020204" pitchFamily="34" charset="0"/>
              </a:rPr>
              <a:t>Measure While Drilling, (MWD)</a:t>
            </a:r>
            <a:endParaRPr lang="en-GB" sz="3600" dirty="0">
              <a:latin typeface="Arial" panose="020B0604020202020204" pitchFamily="34" charset="0"/>
              <a:cs typeface="Arial" panose="020B0604020202020204" pitchFamily="34" charset="0"/>
            </a:endParaRPr>
          </a:p>
        </p:txBody>
      </p:sp>
      <p:pic>
        <p:nvPicPr>
          <p:cNvPr id="3076"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3343300"/>
            <a:ext cx="5626519" cy="3164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ianchristie\AppData\Local\Microsoft\Windows\Temporary Internet Files\Content.Outlook\G7TNQTC3\IMG-20140924-001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772816"/>
            <a:ext cx="4187957"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125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GB" dirty="0"/>
          </a:p>
        </p:txBody>
      </p:sp>
      <p:pic>
        <p:nvPicPr>
          <p:cNvPr id="7" name="Content Placeholder 6" descr="05-BMX_Info Sequence.jpg"/>
          <p:cNvPicPr>
            <a:picLocks noGrp="1" noChangeAspect="1"/>
          </p:cNvPicPr>
          <p:nvPr>
            <p:ph idx="1"/>
          </p:nvPr>
        </p:nvPicPr>
        <p:blipFill>
          <a:blip r:embed="rId3" cstate="print"/>
          <a:stretch>
            <a:fillRect/>
          </a:stretch>
        </p:blipFill>
        <p:spPr>
          <a:xfrm>
            <a:off x="907181" y="1052736"/>
            <a:ext cx="7409235" cy="5073428"/>
          </a:xfrm>
        </p:spPr>
      </p:pic>
    </p:spTree>
    <p:extLst>
      <p:ext uri="{BB962C8B-B14F-4D97-AF65-F5344CB8AC3E}">
        <p14:creationId xmlns:p14="http://schemas.microsoft.com/office/powerpoint/2010/main" val="1062197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08720"/>
            <a:ext cx="8229600" cy="508918"/>
          </a:xfrm>
        </p:spPr>
        <p:txBody>
          <a:bodyPr/>
          <a:lstStyle/>
          <a:p>
            <a:r>
              <a:rPr lang="en-GB" sz="3600" dirty="0" smtClean="0">
                <a:latin typeface="Arial" panose="020B0604020202020204" pitchFamily="34" charset="0"/>
                <a:cs typeface="Arial" panose="020B0604020202020204" pitchFamily="34" charset="0"/>
              </a:rPr>
              <a:t>Blast Metrix</a:t>
            </a:r>
            <a:endParaRPr lang="en-GB" sz="3600" dirty="0">
              <a:latin typeface="Arial" panose="020B0604020202020204" pitchFamily="34" charset="0"/>
              <a:cs typeface="Arial" panose="020B0604020202020204" pitchFamily="34" charset="0"/>
            </a:endParaRPr>
          </a:p>
        </p:txBody>
      </p:sp>
      <p:pic>
        <p:nvPicPr>
          <p:cNvPr id="5" name="Content Placeholder 4" descr="02-BMX_Info Face Photo.jpg"/>
          <p:cNvPicPr>
            <a:picLocks noGrp="1" noChangeAspect="1"/>
          </p:cNvPicPr>
          <p:nvPr>
            <p:ph idx="1"/>
          </p:nvPr>
        </p:nvPicPr>
        <p:blipFill>
          <a:blip r:embed="rId3" cstate="print"/>
          <a:stretch>
            <a:fillRect/>
          </a:stretch>
        </p:blipFill>
        <p:spPr>
          <a:xfrm>
            <a:off x="467544" y="1484784"/>
            <a:ext cx="8208912" cy="5040560"/>
          </a:xfrm>
        </p:spPr>
      </p:pic>
    </p:spTree>
    <p:extLst>
      <p:ext uri="{BB962C8B-B14F-4D97-AF65-F5344CB8AC3E}">
        <p14:creationId xmlns:p14="http://schemas.microsoft.com/office/powerpoint/2010/main" val="2629056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03-BMX_Info Burden Info.jpg"/>
          <p:cNvPicPr>
            <a:picLocks noGrp="1" noChangeAspect="1"/>
          </p:cNvPicPr>
          <p:nvPr>
            <p:ph idx="1"/>
          </p:nvPr>
        </p:nvPicPr>
        <p:blipFill>
          <a:blip r:embed="rId3" cstate="print"/>
          <a:stretch>
            <a:fillRect/>
          </a:stretch>
        </p:blipFill>
        <p:spPr>
          <a:xfrm>
            <a:off x="633200" y="908720"/>
            <a:ext cx="7971248" cy="5184576"/>
          </a:xfrm>
        </p:spPr>
      </p:pic>
      <p:pic>
        <p:nvPicPr>
          <p:cNvPr id="2050" name="Picture 2" descr="C:\Users\ianchristie\AppData\Local\Microsoft\Windows\Temporary Internet Files\Content.Outlook\G7TNQTC3\Variable Density Control Pan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0" y="3791965"/>
            <a:ext cx="3803590" cy="306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726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98848"/>
            <a:ext cx="8229600" cy="792088"/>
          </a:xfrm>
        </p:spPr>
        <p:txBody>
          <a:bodyPr/>
          <a:lstStyle/>
          <a:p>
            <a:r>
              <a:rPr lang="en-GB" sz="3600" dirty="0" smtClean="0">
                <a:latin typeface="Arial" panose="020B0604020202020204" pitchFamily="34" charset="0"/>
                <a:cs typeface="Arial" panose="020B0604020202020204" pitchFamily="34" charset="0"/>
              </a:rPr>
              <a:t>BIM allied to Track and Trace</a:t>
            </a:r>
            <a:endParaRPr lang="en-GB"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988840"/>
            <a:ext cx="8229600" cy="4137323"/>
          </a:xfrm>
        </p:spPr>
        <p:txBody>
          <a:bodyPr/>
          <a:lstStyle/>
          <a:p>
            <a:endParaRPr lang="en-GB" dirty="0"/>
          </a:p>
        </p:txBody>
      </p:sp>
      <p:pic>
        <p:nvPicPr>
          <p:cNvPr id="3074" name="Picture 2" descr="C:\Users\ianchristie\AppData\Local\Microsoft\Windows\Temporary Internet Files\Content.Outlook\G7TNQTC3\Godam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93292"/>
            <a:ext cx="8493947" cy="487767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ianchristie\AppData\Local\Microsoft\Windows\Temporary Internet Files\Content.Outlook\G7TNQTC3\Pictur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56792"/>
            <a:ext cx="3512501" cy="215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617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580926"/>
          </a:xfrm>
        </p:spPr>
        <p:txBody>
          <a:bodyPr/>
          <a:lstStyle/>
          <a:p>
            <a:r>
              <a:rPr lang="en-GB" sz="3600" dirty="0" smtClean="0">
                <a:latin typeface="Arial" panose="020B0604020202020204" pitchFamily="34" charset="0"/>
                <a:cs typeface="Arial" panose="020B0604020202020204" pitchFamily="34" charset="0"/>
              </a:rPr>
              <a:t>Quarry Detonator</a:t>
            </a:r>
            <a:endParaRPr lang="en-GB" sz="36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6692947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508918"/>
          </a:xfrm>
        </p:spPr>
        <p:txBody>
          <a:bodyPr/>
          <a:lstStyle/>
          <a:p>
            <a:r>
              <a:rPr lang="en-GB" sz="3600" dirty="0" smtClean="0">
                <a:latin typeface="Arial" panose="020B0604020202020204" pitchFamily="34" charset="0"/>
                <a:cs typeface="Arial" panose="020B0604020202020204" pitchFamily="34" charset="0"/>
              </a:rPr>
              <a:t>Quarry X: Import photographs</a:t>
            </a:r>
            <a:endParaRPr lang="en-GB"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pic>
        <p:nvPicPr>
          <p:cNvPr id="2050" name="Picture 2" descr="C:\Users\ianchristie\AppData\Local\Microsoft\Windows\Temporary Internet Files\Content.Outlook\G7TNQTC3\qx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72816"/>
            <a:ext cx="8532440" cy="4692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744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566738" y="2924175"/>
            <a:ext cx="10277476" cy="1009650"/>
          </a:xfrm>
          <a:prstGeom prst="rect">
            <a:avLst/>
          </a:prstGeom>
          <a:noFill/>
          <a:ln w="9525">
            <a:noFill/>
            <a:miter lim="800000"/>
            <a:headEnd/>
            <a:tailEnd/>
          </a:ln>
          <a:effectLst/>
        </p:spPr>
        <p:txBody>
          <a:bodyPr wrap="none" anchor="ctr"/>
          <a:lstStyle/>
          <a:p>
            <a:endParaRPr lang="en-GB" dirty="0"/>
          </a:p>
        </p:txBody>
      </p:sp>
      <p:sp>
        <p:nvSpPr>
          <p:cNvPr id="3" name="Title 2"/>
          <p:cNvSpPr>
            <a:spLocks noGrp="1"/>
          </p:cNvSpPr>
          <p:nvPr>
            <p:ph type="title"/>
          </p:nvPr>
        </p:nvSpPr>
        <p:spPr>
          <a:xfrm>
            <a:off x="457200" y="908720"/>
            <a:ext cx="8229600" cy="508918"/>
          </a:xfrm>
        </p:spPr>
        <p:txBody>
          <a:bodyPr/>
          <a:lstStyle/>
          <a:p>
            <a:r>
              <a:rPr lang="en-GB" sz="3600" dirty="0" smtClean="0">
                <a:latin typeface="Arial" pitchFamily="34" charset="0"/>
                <a:cs typeface="Arial" pitchFamily="34" charset="0"/>
              </a:rPr>
              <a:t>Who Does it Affect?</a:t>
            </a:r>
            <a:endParaRPr lang="en-GB" sz="3600" dirty="0">
              <a:latin typeface="Arial" pitchFamily="34" charset="0"/>
              <a:cs typeface="Arial" pitchFamily="34" charset="0"/>
            </a:endParaRPr>
          </a:p>
        </p:txBody>
      </p:sp>
      <p:sp>
        <p:nvSpPr>
          <p:cNvPr id="4" name="Content Placeholder 3"/>
          <p:cNvSpPr>
            <a:spLocks noGrp="1"/>
          </p:cNvSpPr>
          <p:nvPr>
            <p:ph idx="1"/>
          </p:nvPr>
        </p:nvSpPr>
        <p:spPr>
          <a:xfrm>
            <a:off x="457200" y="1988840"/>
            <a:ext cx="8229600" cy="4137323"/>
          </a:xfrm>
        </p:spPr>
        <p:txBody>
          <a:bodyPr/>
          <a:lstStyle/>
          <a:p>
            <a:pPr>
              <a:buNone/>
            </a:pPr>
            <a:endParaRPr lang="en-GB" sz="6000" dirty="0" smtClean="0"/>
          </a:p>
          <a:p>
            <a:pPr algn="ctr">
              <a:buNone/>
            </a:pPr>
            <a:endParaRPr lang="en-GB" b="1" dirty="0" smtClean="0">
              <a:latin typeface="Arial" pitchFamily="34" charset="0"/>
              <a:cs typeface="Arial" pitchFamily="34" charset="0"/>
            </a:endParaRPr>
          </a:p>
          <a:p>
            <a:pPr algn="ctr">
              <a:buNone/>
            </a:pPr>
            <a:r>
              <a:rPr lang="en-GB" sz="6000" b="1" dirty="0" smtClean="0">
                <a:latin typeface="Arial" pitchFamily="34" charset="0"/>
                <a:cs typeface="Arial" pitchFamily="34" charset="0"/>
              </a:rPr>
              <a:t>?? WHY ??</a:t>
            </a:r>
            <a:endParaRPr lang="en-GB" sz="6000" b="1" dirty="0">
              <a:latin typeface="Arial" pitchFamily="34" charset="0"/>
              <a:cs typeface="Arial" pitchFamily="34" charset="0"/>
            </a:endParaRPr>
          </a:p>
        </p:txBody>
      </p:sp>
      <p:sp>
        <p:nvSpPr>
          <p:cNvPr id="6" name="Freeform 5"/>
          <p:cNvSpPr/>
          <p:nvPr/>
        </p:nvSpPr>
        <p:spPr>
          <a:xfrm>
            <a:off x="1524000" y="1412776"/>
            <a:ext cx="6096000" cy="4493097"/>
          </a:xfrm>
          <a:custGeom>
            <a:avLst/>
            <a:gdLst>
              <a:gd name="connsiteX0" fmla="*/ 0 w 6096000"/>
              <a:gd name="connsiteY0" fmla="*/ 0 h 3657600"/>
              <a:gd name="connsiteX1" fmla="*/ 6096000 w 6096000"/>
              <a:gd name="connsiteY1" fmla="*/ 0 h 3657600"/>
              <a:gd name="connsiteX2" fmla="*/ 6096000 w 6096000"/>
              <a:gd name="connsiteY2" fmla="*/ 3657600 h 3657600"/>
              <a:gd name="connsiteX3" fmla="*/ 0 w 6096000"/>
              <a:gd name="connsiteY3" fmla="*/ 3657600 h 3657600"/>
              <a:gd name="connsiteX4" fmla="*/ 0 w 60960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657600">
                <a:moveTo>
                  <a:pt x="0" y="0"/>
                </a:moveTo>
                <a:lnTo>
                  <a:pt x="6096000" y="0"/>
                </a:lnTo>
                <a:lnTo>
                  <a:pt x="6096000" y="3657600"/>
                </a:lnTo>
                <a:lnTo>
                  <a:pt x="0" y="3657600"/>
                </a:lnTo>
                <a:lnTo>
                  <a:pt x="0" y="0"/>
                </a:lnTo>
                <a:close/>
              </a:path>
            </a:pathLst>
          </a:custGeom>
          <a:solidFill>
            <a:srgbClr val="00B050"/>
          </a:solidFill>
          <a:scene3d>
            <a:camera prst="perspectiveRelaxed">
              <a:rot lat="19149996" lon="20104178" rev="1577324"/>
            </a:camera>
            <a:lightRig rig="soft" dir="t"/>
            <a:backdrop>
              <a:anchor x="0" y="0" z="-210000"/>
              <a:norm dx="0" dy="0" dz="914400"/>
              <a:up dx="0" dy="914400" dz="0"/>
            </a:backdrop>
          </a:scene3d>
          <a:sp3d extrusionH="152250" prstMaterial="matte">
            <a:bevelT w="165100" prst="coolSlant"/>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r>
              <a:rPr lang="en-GB" sz="2800" dirty="0" smtClean="0"/>
              <a:t>Any one in the vicinity</a:t>
            </a:r>
          </a:p>
          <a:p>
            <a:pPr lvl="0" algn="ctr" defTabSz="2889250">
              <a:lnSpc>
                <a:spcPct val="90000"/>
              </a:lnSpc>
              <a:spcBef>
                <a:spcPct val="0"/>
              </a:spcBef>
              <a:spcAft>
                <a:spcPct val="35000"/>
              </a:spcAft>
            </a:pPr>
            <a:r>
              <a:rPr lang="en-GB" sz="2800" kern="1200" dirty="0" smtClean="0"/>
              <a:t>Explosives Supervisor</a:t>
            </a:r>
          </a:p>
          <a:p>
            <a:pPr lvl="0" algn="ctr" defTabSz="2889250">
              <a:lnSpc>
                <a:spcPct val="90000"/>
              </a:lnSpc>
              <a:spcBef>
                <a:spcPct val="0"/>
              </a:spcBef>
              <a:spcAft>
                <a:spcPct val="35000"/>
              </a:spcAft>
            </a:pPr>
            <a:r>
              <a:rPr lang="en-GB" sz="2800" dirty="0" smtClean="0"/>
              <a:t>Manager</a:t>
            </a:r>
            <a:endParaRPr lang="en-GB" sz="2800" kern="1200" dirty="0" smtClean="0"/>
          </a:p>
          <a:p>
            <a:pPr lvl="0" algn="ctr" defTabSz="2889250">
              <a:lnSpc>
                <a:spcPct val="90000"/>
              </a:lnSpc>
              <a:spcBef>
                <a:spcPct val="0"/>
              </a:spcBef>
              <a:spcAft>
                <a:spcPct val="35000"/>
              </a:spcAft>
            </a:pPr>
            <a:r>
              <a:rPr lang="en-GB" sz="2800" dirty="0" smtClean="0"/>
              <a:t>Operator</a:t>
            </a:r>
          </a:p>
          <a:p>
            <a:pPr lvl="0" algn="ctr" defTabSz="2889250">
              <a:lnSpc>
                <a:spcPct val="90000"/>
              </a:lnSpc>
              <a:spcBef>
                <a:spcPct val="0"/>
              </a:spcBef>
              <a:spcAft>
                <a:spcPct val="35000"/>
              </a:spcAft>
            </a:pPr>
            <a:r>
              <a:rPr lang="en-GB" sz="2800" dirty="0" smtClean="0"/>
              <a:t>Sentry</a:t>
            </a:r>
          </a:p>
          <a:p>
            <a:pPr lvl="0" algn="ctr" defTabSz="2889250">
              <a:lnSpc>
                <a:spcPct val="90000"/>
              </a:lnSpc>
              <a:spcBef>
                <a:spcPct val="0"/>
              </a:spcBef>
              <a:spcAft>
                <a:spcPct val="35000"/>
              </a:spcAft>
            </a:pPr>
            <a:r>
              <a:rPr lang="en-GB" sz="2800" kern="1200" dirty="0" smtClean="0"/>
              <a:t>Shotfirer</a:t>
            </a:r>
          </a:p>
          <a:p>
            <a:pPr lvl="0" algn="ctr" defTabSz="2889250">
              <a:lnSpc>
                <a:spcPct val="90000"/>
              </a:lnSpc>
              <a:spcBef>
                <a:spcPct val="0"/>
              </a:spcBef>
              <a:spcAft>
                <a:spcPct val="35000"/>
              </a:spcAft>
            </a:pPr>
            <a:r>
              <a:rPr lang="en-GB" sz="2800" dirty="0" smtClean="0">
                <a:latin typeface="Arial" panose="020B0604020202020204" pitchFamily="34" charset="0"/>
                <a:cs typeface="Arial" panose="020B0604020202020204" pitchFamily="34" charset="0"/>
              </a:rPr>
              <a:t>Driller</a:t>
            </a:r>
            <a:endParaRPr lang="en-GB" sz="28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671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036" y="836713"/>
            <a:ext cx="8229600" cy="720080"/>
          </a:xfrm>
        </p:spPr>
        <p:txBody>
          <a:bodyPr/>
          <a:lstStyle/>
          <a:p>
            <a:r>
              <a:rPr lang="en-GB" sz="3600" dirty="0" smtClean="0">
                <a:solidFill>
                  <a:schemeClr val="tx1"/>
                </a:solidFill>
                <a:latin typeface="Arial" panose="020B0604020202020204" pitchFamily="34" charset="0"/>
                <a:cs typeface="Arial" panose="020B0604020202020204" pitchFamily="34" charset="0"/>
              </a:rPr>
              <a:t>It Starts with Drilling</a:t>
            </a:r>
            <a:endParaRPr lang="en-GB" sz="3600" dirty="0">
              <a:solidFill>
                <a:schemeClr val="tx1"/>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lstStyle/>
          <a:p>
            <a:endParaRPr lang="en-GB" dirty="0" smtClean="0"/>
          </a:p>
          <a:p>
            <a:endParaRPr lang="en-GB" dirty="0"/>
          </a:p>
        </p:txBody>
      </p:sp>
      <p:sp>
        <p:nvSpPr>
          <p:cNvPr id="6" name="Freeform 5"/>
          <p:cNvSpPr/>
          <p:nvPr/>
        </p:nvSpPr>
        <p:spPr>
          <a:xfrm rot="381819">
            <a:off x="1259632" y="1916832"/>
            <a:ext cx="6720408" cy="3657600"/>
          </a:xfrm>
          <a:custGeom>
            <a:avLst/>
            <a:gdLst>
              <a:gd name="connsiteX0" fmla="*/ 0 w 6096000"/>
              <a:gd name="connsiteY0" fmla="*/ 0 h 3657600"/>
              <a:gd name="connsiteX1" fmla="*/ 6096000 w 6096000"/>
              <a:gd name="connsiteY1" fmla="*/ 0 h 3657600"/>
              <a:gd name="connsiteX2" fmla="*/ 6096000 w 6096000"/>
              <a:gd name="connsiteY2" fmla="*/ 3657600 h 3657600"/>
              <a:gd name="connsiteX3" fmla="*/ 0 w 6096000"/>
              <a:gd name="connsiteY3" fmla="*/ 3657600 h 3657600"/>
              <a:gd name="connsiteX4" fmla="*/ 0 w 60960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657600">
                <a:moveTo>
                  <a:pt x="0" y="0"/>
                </a:moveTo>
                <a:lnTo>
                  <a:pt x="6096000" y="0"/>
                </a:lnTo>
                <a:lnTo>
                  <a:pt x="6096000" y="3657600"/>
                </a:lnTo>
                <a:lnTo>
                  <a:pt x="0" y="3657600"/>
                </a:lnTo>
                <a:lnTo>
                  <a:pt x="0" y="0"/>
                </a:lnTo>
                <a:close/>
              </a:path>
            </a:pathLst>
          </a:custGeom>
          <a:solidFill>
            <a:srgbClr val="00B050"/>
          </a:solidFill>
          <a:ln>
            <a:solidFill>
              <a:srgbClr val="00B050"/>
            </a:solidFill>
          </a:ln>
          <a:scene3d>
            <a:camera prst="orthographicFront"/>
            <a:lightRig rig="threePt" dir="t"/>
          </a:scene3d>
          <a:sp3d>
            <a:bevelT/>
          </a:sp3d>
        </p:spPr>
        <p:style>
          <a:lnRef idx="2">
            <a:schemeClr val="accent4"/>
          </a:lnRef>
          <a:fillRef idx="1">
            <a:schemeClr val="lt1"/>
          </a:fillRef>
          <a:effectRef idx="0">
            <a:schemeClr val="accent4"/>
          </a:effectRef>
          <a:fontRef idx="minor">
            <a:schemeClr val="dk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GB" dirty="0" smtClean="0">
                <a:solidFill>
                  <a:schemeClr val="bg1"/>
                </a:solidFill>
                <a:latin typeface="Arial" panose="020B0604020202020204" pitchFamily="34" charset="0"/>
                <a:cs typeface="Arial" panose="020B0604020202020204" pitchFamily="34" charset="0"/>
              </a:rPr>
              <a:t>Correct location gives design burdens</a:t>
            </a:r>
          </a:p>
          <a:p>
            <a:pPr lvl="0" algn="ctr" defTabSz="2889250">
              <a:lnSpc>
                <a:spcPct val="90000"/>
              </a:lnSpc>
              <a:spcBef>
                <a:spcPct val="0"/>
              </a:spcBef>
              <a:spcAft>
                <a:spcPct val="35000"/>
              </a:spcAft>
            </a:pPr>
            <a:r>
              <a:rPr lang="en-GB" kern="1200" dirty="0" smtClean="0">
                <a:solidFill>
                  <a:schemeClr val="bg1"/>
                </a:solidFill>
                <a:latin typeface="Arial" panose="020B0604020202020204" pitchFamily="34" charset="0"/>
                <a:cs typeface="Arial" panose="020B0604020202020204" pitchFamily="34" charset="0"/>
              </a:rPr>
              <a:t>Correct burdens means simpler charging</a:t>
            </a:r>
            <a:endParaRPr lang="en-GB" dirty="0">
              <a:solidFill>
                <a:schemeClr val="bg1"/>
              </a:solidFill>
              <a:latin typeface="Arial" panose="020B0604020202020204" pitchFamily="34" charset="0"/>
              <a:cs typeface="Arial" panose="020B0604020202020204" pitchFamily="34" charset="0"/>
            </a:endParaRPr>
          </a:p>
          <a:p>
            <a:pPr lvl="0" algn="ctr" defTabSz="2889250">
              <a:lnSpc>
                <a:spcPct val="90000"/>
              </a:lnSpc>
              <a:spcBef>
                <a:spcPct val="0"/>
              </a:spcBef>
              <a:spcAft>
                <a:spcPct val="35000"/>
              </a:spcAft>
            </a:pPr>
            <a:r>
              <a:rPr lang="en-GB" kern="1200" dirty="0" smtClean="0">
                <a:solidFill>
                  <a:schemeClr val="bg1"/>
                </a:solidFill>
                <a:latin typeface="Arial" panose="020B0604020202020204" pitchFamily="34" charset="0"/>
                <a:cs typeface="Arial" panose="020B0604020202020204" pitchFamily="34" charset="0"/>
              </a:rPr>
              <a:t>Better fragmentation</a:t>
            </a:r>
          </a:p>
          <a:p>
            <a:pPr lvl="0" algn="ctr" defTabSz="2889250">
              <a:lnSpc>
                <a:spcPct val="90000"/>
              </a:lnSpc>
              <a:spcBef>
                <a:spcPct val="0"/>
              </a:spcBef>
              <a:spcAft>
                <a:spcPct val="35000"/>
              </a:spcAft>
            </a:pPr>
            <a:r>
              <a:rPr lang="en-GB" dirty="0" smtClean="0">
                <a:solidFill>
                  <a:schemeClr val="bg1"/>
                </a:solidFill>
                <a:latin typeface="Arial" panose="020B0604020202020204" pitchFamily="34" charset="0"/>
                <a:cs typeface="Arial" panose="020B0604020202020204" pitchFamily="34" charset="0"/>
              </a:rPr>
              <a:t>Vibration control</a:t>
            </a:r>
            <a:endParaRPr lang="en-GB"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594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836712"/>
            <a:ext cx="8229600" cy="672192"/>
          </a:xfrm>
        </p:spPr>
        <p:txBody>
          <a:bodyPr/>
          <a:lstStyle/>
          <a:p>
            <a:r>
              <a:rPr lang="en-GB" sz="3600" dirty="0" smtClean="0">
                <a:latin typeface="Arial" pitchFamily="34" charset="0"/>
                <a:cs typeface="Arial" pitchFamily="34" charset="0"/>
              </a:rPr>
              <a:t>So, let’s start at the beginning.</a:t>
            </a:r>
            <a:endParaRPr lang="en-GB" sz="3600" dirty="0">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472206"/>
            <a:ext cx="3303128" cy="4765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488131" y="1508904"/>
            <a:ext cx="3099129" cy="47284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a:xfrm>
            <a:off x="6587260" y="1840148"/>
            <a:ext cx="2520280" cy="439716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GB" sz="2400" kern="0" dirty="0" smtClean="0">
                <a:latin typeface="Arial" panose="020B0604020202020204" pitchFamily="34" charset="0"/>
                <a:cs typeface="Arial" panose="020B0604020202020204" pitchFamily="34" charset="0"/>
              </a:rPr>
              <a:t>Written Instruction to carry out work</a:t>
            </a:r>
          </a:p>
          <a:p>
            <a:endParaRPr lang="en-GB" sz="2400" kern="0" dirty="0" smtClean="0">
              <a:latin typeface="Arial" panose="020B0604020202020204" pitchFamily="34" charset="0"/>
              <a:cs typeface="Arial" panose="020B0604020202020204" pitchFamily="34" charset="0"/>
            </a:endParaRPr>
          </a:p>
          <a:p>
            <a:r>
              <a:rPr lang="en-GB" sz="2400" kern="0" dirty="0" smtClean="0">
                <a:latin typeface="Arial" panose="020B0604020202020204" pitchFamily="34" charset="0"/>
                <a:cs typeface="Arial" panose="020B0604020202020204" pitchFamily="34" charset="0"/>
              </a:rPr>
              <a:t>Written response on findings</a:t>
            </a:r>
          </a:p>
          <a:p>
            <a:endParaRPr lang="en-GB" sz="2400" kern="0" dirty="0" smtClean="0">
              <a:latin typeface="Arial" panose="020B0604020202020204" pitchFamily="34" charset="0"/>
              <a:cs typeface="Arial" panose="020B0604020202020204" pitchFamily="34" charset="0"/>
            </a:endParaRPr>
          </a:p>
          <a:p>
            <a:r>
              <a:rPr lang="en-GB" sz="2400" kern="0" dirty="0" smtClean="0">
                <a:latin typeface="Arial" panose="020B0604020202020204" pitchFamily="34" charset="0"/>
                <a:cs typeface="Arial" panose="020B0604020202020204" pitchFamily="34" charset="0"/>
              </a:rPr>
              <a:t>Must be used in producing specification.</a:t>
            </a:r>
            <a:endParaRPr lang="en-GB" sz="2400" kern="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457200" y="764704"/>
            <a:ext cx="8229600" cy="652934"/>
          </a:xfrm>
        </p:spPr>
        <p:txBody>
          <a:bodyPr/>
          <a:lstStyle/>
          <a:p>
            <a:r>
              <a:rPr lang="en-GB" sz="3600" dirty="0" smtClean="0">
                <a:latin typeface="Arial" panose="020B0604020202020204" pitchFamily="34" charset="0"/>
                <a:cs typeface="Arial" panose="020B0604020202020204" pitchFamily="34" charset="0"/>
              </a:rPr>
              <a:t> Bringing It All Together</a:t>
            </a:r>
            <a:endParaRPr lang="en-GB" sz="3600" dirty="0">
              <a:latin typeface="Arial" panose="020B0604020202020204" pitchFamily="34" charset="0"/>
              <a:cs typeface="Arial" panose="020B0604020202020204" pitchFamily="34" charset="0"/>
            </a:endParaRPr>
          </a:p>
        </p:txBody>
      </p:sp>
      <p:pic>
        <p:nvPicPr>
          <p:cNvPr id="7" name="Content Placeholder 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11560" y="1412776"/>
            <a:ext cx="3672408" cy="5272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5076056" y="1600200"/>
            <a:ext cx="3610744" cy="4709120"/>
          </a:xfrm>
        </p:spPr>
        <p:txBody>
          <a:bodyPr/>
          <a:lstStyle/>
          <a:p>
            <a:r>
              <a:rPr lang="en-GB" sz="2400" dirty="0" smtClean="0">
                <a:latin typeface="Arial" panose="020B0604020202020204" pitchFamily="34" charset="0"/>
                <a:cs typeface="Arial" panose="020B0604020202020204" pitchFamily="34" charset="0"/>
              </a:rPr>
              <a:t>Concise</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Understandable by anyone using it</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Approved</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Auditable against standards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Contain the following:</a:t>
            </a:r>
          </a:p>
          <a:p>
            <a:endParaRPr lang="en-GB" dirty="0" smtClean="0"/>
          </a:p>
          <a:p>
            <a:endParaRPr lang="en-GB"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467544" y="908720"/>
            <a:ext cx="8229600"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dirty="0" smtClean="0">
                <a:latin typeface="Arial" charset="0"/>
                <a:cs typeface="Arial" charset="0"/>
              </a:rPr>
              <a:t>Plan of the Works</a:t>
            </a:r>
          </a:p>
        </p:txBody>
      </p:sp>
      <p:pic>
        <p:nvPicPr>
          <p:cNvPr id="819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7992888" cy="43205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385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Bam Ritchies presentation">
  <a:themeElements>
    <a:clrScheme name="Bam Ritchies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am Ritchies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Bam Ritchies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am Ritchies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am Ritchies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am Ritchies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am Ritchies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am Ritchies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am Ritchies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Bam Ritchies presentation</Template>
  <TotalTime>2528</TotalTime>
  <Words>1214</Words>
  <Application>Microsoft Office PowerPoint</Application>
  <PresentationFormat>On-screen Show (4:3)</PresentationFormat>
  <Paragraphs>219</Paragraphs>
  <Slides>49</Slides>
  <Notes>24</Notes>
  <HiddenSlides>0</HiddenSlides>
  <MMClips>3</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Bam Ritchies presentation</vt:lpstr>
      <vt:lpstr>PowerPoint Presentation</vt:lpstr>
      <vt:lpstr>Safe &amp; Successful Blasting What does it Take?</vt:lpstr>
      <vt:lpstr>Aim of Today</vt:lpstr>
      <vt:lpstr>Why Produce a Specification?</vt:lpstr>
      <vt:lpstr>Who Does it Affect?</vt:lpstr>
      <vt:lpstr>It Starts with Drilling</vt:lpstr>
      <vt:lpstr>So, let’s start at the beginning.</vt:lpstr>
      <vt:lpstr> Bringing It All Together</vt:lpstr>
      <vt:lpstr>Plan of the Works</vt:lpstr>
      <vt:lpstr>Drilling Information; intended</vt:lpstr>
      <vt:lpstr>Location and hole identifier</vt:lpstr>
      <vt:lpstr>Hole Geometry</vt:lpstr>
      <vt:lpstr>Profile data</vt:lpstr>
      <vt:lpstr>Geological Anomalies</vt:lpstr>
      <vt:lpstr>Charging Details</vt:lpstr>
      <vt:lpstr>Explosive Location</vt:lpstr>
      <vt:lpstr>Initiation and Delay Sequence</vt:lpstr>
      <vt:lpstr>Danger Zone</vt:lpstr>
      <vt:lpstr>Visibility</vt:lpstr>
      <vt:lpstr>Date, Time and Weather Conditions</vt:lpstr>
      <vt:lpstr>The Consequences of Getting it Wrong</vt:lpstr>
      <vt:lpstr>PowerPoint Presentation</vt:lpstr>
      <vt:lpstr>PowerPoint Presentation</vt:lpstr>
      <vt:lpstr>Get it Right…… (mention electronics &amp; hybrid initiation, Ian) </vt:lpstr>
      <vt:lpstr>However; Help Required</vt:lpstr>
      <vt:lpstr>Surveying the Blast </vt:lpstr>
      <vt:lpstr>The Surveyors Grid System</vt:lpstr>
      <vt:lpstr>PowerPoint Presentation</vt:lpstr>
      <vt:lpstr>Quarry4 Survey Assessment</vt:lpstr>
      <vt:lpstr>Residuals </vt:lpstr>
      <vt:lpstr>Spread of Heights</vt:lpstr>
      <vt:lpstr> </vt:lpstr>
      <vt:lpstr>PowerPoint Presentation</vt:lpstr>
      <vt:lpstr>Hole Surveying: Torch &amp; Suunto</vt:lpstr>
      <vt:lpstr>Probe</vt:lpstr>
      <vt:lpstr>PowerPoint Presentation</vt:lpstr>
      <vt:lpstr>Good Survey Conditions</vt:lpstr>
      <vt:lpstr>After Brayford: Not acceptable</vt:lpstr>
      <vt:lpstr>Quarry4 Profile</vt:lpstr>
      <vt:lpstr>Blast Design &amp; Bulk Emulsion</vt:lpstr>
      <vt:lpstr>What is Different?</vt:lpstr>
      <vt:lpstr>A Glimpse of the future.</vt:lpstr>
      <vt:lpstr>Measure While Drilling, (MWD)</vt:lpstr>
      <vt:lpstr>PowerPoint Presentation</vt:lpstr>
      <vt:lpstr>Blast Metrix</vt:lpstr>
      <vt:lpstr>PowerPoint Presentation</vt:lpstr>
      <vt:lpstr>BIM allied to Track and Trace</vt:lpstr>
      <vt:lpstr>Quarry Detonator</vt:lpstr>
      <vt:lpstr>Quarry X: Import photographs</vt:lpstr>
    </vt:vector>
  </TitlesOfParts>
  <Company>BAM Ritchies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Hanson Survey Training</dc:title>
  <dc:subject>Face Profiling</dc:subject>
  <dc:creator>Ben Donnachie</dc:creator>
  <cp:lastModifiedBy>jimh</cp:lastModifiedBy>
  <cp:revision>229</cp:revision>
  <cp:lastPrinted>2013-09-29T13:45:24Z</cp:lastPrinted>
  <dcterms:created xsi:type="dcterms:W3CDTF">2008-10-10T15:12:15Z</dcterms:created>
  <dcterms:modified xsi:type="dcterms:W3CDTF">2014-11-12T11:00:57Z</dcterms:modified>
</cp:coreProperties>
</file>