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Lst>
  <p:notesMasterIdLst>
    <p:notesMasterId r:id="rId22"/>
  </p:notesMasterIdLst>
  <p:handoutMasterIdLst>
    <p:handoutMasterId r:id="rId23"/>
  </p:handoutMasterIdLst>
  <p:sldIdLst>
    <p:sldId id="469" r:id="rId3"/>
    <p:sldId id="471" r:id="rId4"/>
    <p:sldId id="461" r:id="rId5"/>
    <p:sldId id="476" r:id="rId6"/>
    <p:sldId id="462" r:id="rId7"/>
    <p:sldId id="468" r:id="rId8"/>
    <p:sldId id="464" r:id="rId9"/>
    <p:sldId id="473" r:id="rId10"/>
    <p:sldId id="463" r:id="rId11"/>
    <p:sldId id="478" r:id="rId12"/>
    <p:sldId id="485" r:id="rId13"/>
    <p:sldId id="482" r:id="rId14"/>
    <p:sldId id="483" r:id="rId15"/>
    <p:sldId id="487" r:id="rId16"/>
    <p:sldId id="479" r:id="rId17"/>
    <p:sldId id="480" r:id="rId18"/>
    <p:sldId id="488" r:id="rId19"/>
    <p:sldId id="489" r:id="rId20"/>
    <p:sldId id="490" r:id="rId21"/>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FFFF66"/>
    <a:srgbClr val="008000"/>
    <a:srgbClr val="002C5F"/>
    <a:srgbClr val="33CCCC"/>
    <a:srgbClr val="999999"/>
    <a:srgbClr val="B2B2B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08" autoAdjust="0"/>
  </p:normalViewPr>
  <p:slideViewPr>
    <p:cSldViewPr>
      <p:cViewPr>
        <p:scale>
          <a:sx n="97" d="100"/>
          <a:sy n="97" d="100"/>
        </p:scale>
        <p:origin x="-1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11" tIns="45905" rIns="91811" bIns="45905"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3209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811" tIns="45905" rIns="91811" bIns="45905"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3210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811" tIns="45905" rIns="91811" bIns="45905"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3210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811" tIns="45905" rIns="91811" bIns="45905" numCol="1" anchor="b" anchorCtr="0" compatLnSpc="1">
            <a:prstTxWarp prst="textNoShape">
              <a:avLst/>
            </a:prstTxWarp>
          </a:bodyPr>
          <a:lstStyle>
            <a:lvl1pPr algn="r">
              <a:defRPr sz="1200">
                <a:latin typeface="Arial" pitchFamily="34" charset="0"/>
                <a:cs typeface="+mn-cs"/>
              </a:defRPr>
            </a:lvl1pPr>
          </a:lstStyle>
          <a:p>
            <a:pPr>
              <a:defRPr/>
            </a:pPr>
            <a:fld id="{A01C0DE1-5E45-4AE7-8390-4170885A0621}" type="slidenum">
              <a:rPr lang="en-US"/>
              <a:pPr>
                <a:defRPr/>
              </a:pPr>
              <a:t>‹#›</a:t>
            </a:fld>
            <a:endParaRPr lang="en-US"/>
          </a:p>
        </p:txBody>
      </p:sp>
    </p:spTree>
    <p:extLst>
      <p:ext uri="{BB962C8B-B14F-4D97-AF65-F5344CB8AC3E}">
        <p14:creationId xmlns:p14="http://schemas.microsoft.com/office/powerpoint/2010/main" val="20847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11" tIns="45905" rIns="91811" bIns="45905" numCol="1" anchor="t"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2765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811" tIns="45905" rIns="91811" bIns="45905" numCol="1" anchor="t" anchorCtr="0" compatLnSpc="1">
            <a:prstTxWarp prst="textNoShape">
              <a:avLst/>
            </a:prstTxWarp>
          </a:bodyPr>
          <a:lstStyle>
            <a:lvl1pPr algn="r">
              <a:defRPr sz="1200">
                <a:latin typeface="Arial" pitchFamily="34" charset="0"/>
                <a:cs typeface="+mn-cs"/>
              </a:defRPr>
            </a:lvl1pPr>
          </a:lstStyle>
          <a:p>
            <a:pPr>
              <a:defRPr/>
            </a:pPr>
            <a:endParaRPr lang="en-GB"/>
          </a:p>
        </p:txBody>
      </p:sp>
      <p:sp>
        <p:nvSpPr>
          <p:cNvPr id="225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811" tIns="45905" rIns="91811" bIns="4590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765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811" tIns="45905" rIns="91811" bIns="45905" numCol="1" anchor="b"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2765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811" tIns="45905" rIns="91811" bIns="45905" numCol="1" anchor="b" anchorCtr="0" compatLnSpc="1">
            <a:prstTxWarp prst="textNoShape">
              <a:avLst/>
            </a:prstTxWarp>
          </a:bodyPr>
          <a:lstStyle>
            <a:lvl1pPr algn="r">
              <a:defRPr sz="1200">
                <a:latin typeface="Arial" pitchFamily="34" charset="0"/>
                <a:cs typeface="+mn-cs"/>
              </a:defRPr>
            </a:lvl1pPr>
          </a:lstStyle>
          <a:p>
            <a:pPr>
              <a:defRPr/>
            </a:pPr>
            <a:fld id="{8BAC67FB-A289-44FE-A079-CB644E800D74}" type="slidenum">
              <a:rPr lang="en-GB"/>
              <a:pPr>
                <a:defRPr/>
              </a:pPr>
              <a:t>‹#›</a:t>
            </a:fld>
            <a:endParaRPr lang="en-GB"/>
          </a:p>
        </p:txBody>
      </p:sp>
    </p:spTree>
    <p:extLst>
      <p:ext uri="{BB962C8B-B14F-4D97-AF65-F5344CB8AC3E}">
        <p14:creationId xmlns:p14="http://schemas.microsoft.com/office/powerpoint/2010/main" val="1004488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rPr>
              <a:t>I would like to give you a very quick overview of fatalities and injuries over the last five years on former quarry sites.</a:t>
            </a:r>
          </a:p>
          <a:p>
            <a:endParaRPr lang="en-GB" altLang="en-US" smtClean="0">
              <a:latin typeface="Arial" charset="0"/>
            </a:endParaRPr>
          </a:p>
          <a:p>
            <a:r>
              <a:rPr lang="en-GB" altLang="en-US" smtClean="0">
                <a:latin typeface="Arial" charset="0"/>
              </a:rPr>
              <a:t>The data is primarily drawn from press releases.. </a:t>
            </a:r>
          </a:p>
          <a:p>
            <a:endParaRPr lang="en-GB" altLang="en-US" smtClean="0">
              <a:latin typeface="Arial" charset="0"/>
            </a:endParaRPr>
          </a:p>
        </p:txBody>
      </p:sp>
      <p:sp>
        <p:nvSpPr>
          <p:cNvPr id="4" name="Slide Number Placeholder 3"/>
          <p:cNvSpPr>
            <a:spLocks noGrp="1"/>
          </p:cNvSpPr>
          <p:nvPr>
            <p:ph type="sldNum" sz="quarter" idx="5"/>
          </p:nvPr>
        </p:nvSpPr>
        <p:spPr/>
        <p:txBody>
          <a:bodyPr/>
          <a:lstStyle/>
          <a:p>
            <a:pPr>
              <a:defRPr/>
            </a:pPr>
            <a:fld id="{655EDDD5-6E0A-4C3A-8C63-E11A90D053FC}"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rPr>
              <a:t>There have been </a:t>
            </a:r>
            <a:r>
              <a:rPr lang="en-GB" altLang="en-US" b="1" smtClean="0">
                <a:latin typeface="Arial" charset="0"/>
              </a:rPr>
              <a:t>36 fatalities </a:t>
            </a:r>
            <a:r>
              <a:rPr lang="en-GB" altLang="en-US" smtClean="0">
                <a:latin typeface="Arial" charset="0"/>
              </a:rPr>
              <a:t>in quarries involving the </a:t>
            </a:r>
            <a:r>
              <a:rPr lang="en-GB" altLang="en-US" smtClean="0">
                <a:solidFill>
                  <a:srgbClr val="FF0000"/>
                </a:solidFill>
                <a:latin typeface="Arial" charset="0"/>
              </a:rPr>
              <a:t>MEMBERS OF THE PUBLIC </a:t>
            </a:r>
            <a:r>
              <a:rPr lang="en-GB" altLang="en-US" smtClean="0">
                <a:latin typeface="Arial" charset="0"/>
              </a:rPr>
              <a:t>over the last 6 years – </a:t>
            </a:r>
            <a:r>
              <a:rPr lang="en-GB" altLang="en-US" b="1" smtClean="0">
                <a:latin typeface="Arial" charset="0"/>
              </a:rPr>
              <a:t>only 1 of these was in an active quarry.</a:t>
            </a:r>
          </a:p>
          <a:p>
            <a:endParaRPr lang="en-GB" altLang="en-US" smtClean="0">
              <a:latin typeface="Arial" charset="0"/>
            </a:endParaRPr>
          </a:p>
          <a:p>
            <a:r>
              <a:rPr lang="en-GB" altLang="en-US" smtClean="0">
                <a:latin typeface="Arial" charset="0"/>
              </a:rPr>
              <a:t>These figures exclude suicides, deaths due to criminal activity, and fatalities in quarries that are managed diving facilities or restricted access climbing sites</a:t>
            </a:r>
          </a:p>
          <a:p>
            <a:endParaRPr lang="en-GB" altLang="en-US" smtClean="0">
              <a:latin typeface="Arial" charset="0"/>
            </a:endParaRPr>
          </a:p>
          <a:p>
            <a:r>
              <a:rPr lang="en-GB" altLang="en-US" b="1" smtClean="0">
                <a:latin typeface="Arial" charset="0"/>
              </a:rPr>
              <a:t>Sadly 2013 and 2014,  have been particularly bad years </a:t>
            </a:r>
            <a:r>
              <a:rPr lang="en-GB" altLang="en-US" smtClean="0">
                <a:latin typeface="Arial" charset="0"/>
              </a:rPr>
              <a:t>– this is I believe also reflects the extremely warm weather in both years.</a:t>
            </a:r>
          </a:p>
          <a:p>
            <a:endParaRPr lang="en-GB" altLang="en-US" smtClean="0">
              <a:latin typeface="Arial" charset="0"/>
            </a:endParaRPr>
          </a:p>
          <a:p>
            <a:r>
              <a:rPr lang="en-GB" altLang="en-US" smtClean="0">
                <a:latin typeface="Arial" charset="0"/>
              </a:rPr>
              <a:t>As this graphic shows the majority of these deaths are water related. This includes people who have died falling down faces into water, tombstoning, falling off rafts. It also includes children involved in water related deaths. </a:t>
            </a:r>
          </a:p>
          <a:p>
            <a:endParaRPr lang="en-GB" altLang="en-US" smtClean="0">
              <a:latin typeface="Arial" charset="0"/>
            </a:endParaRPr>
          </a:p>
          <a:p>
            <a:r>
              <a:rPr lang="en-GB" altLang="en-US" smtClean="0">
                <a:latin typeface="Arial" charset="0"/>
              </a:rPr>
              <a:t>Water is by far the most significant factor in terms of fatalities.</a:t>
            </a:r>
          </a:p>
          <a:p>
            <a:endParaRPr lang="en-GB" altLang="en-US" smtClean="0">
              <a:latin typeface="Arial" charset="0"/>
            </a:endParaRPr>
          </a:p>
          <a:p>
            <a:r>
              <a:rPr lang="en-GB" altLang="en-US" smtClean="0">
                <a:latin typeface="Arial" charset="0"/>
              </a:rPr>
              <a:t>The other chidren’s deaths were either as a result of being crushed or falling.</a:t>
            </a:r>
          </a:p>
        </p:txBody>
      </p:sp>
      <p:sp>
        <p:nvSpPr>
          <p:cNvPr id="4" name="Slide Number Placeholder 3"/>
          <p:cNvSpPr>
            <a:spLocks noGrp="1"/>
          </p:cNvSpPr>
          <p:nvPr>
            <p:ph type="sldNum" sz="quarter" idx="5"/>
          </p:nvPr>
        </p:nvSpPr>
        <p:spPr/>
        <p:txBody>
          <a:bodyPr/>
          <a:lstStyle/>
          <a:p>
            <a:pPr>
              <a:defRPr/>
            </a:pPr>
            <a:fld id="{E367B901-8FA5-4706-A339-4936FE2DF882}"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rPr>
              <a:t>We believe these figure are significantly understated simply because it is far more difficult to pick these statistics up. Although we believe we are accurate in terms of figures from MPA members</a:t>
            </a:r>
          </a:p>
          <a:p>
            <a:endParaRPr lang="en-GB" altLang="en-US" smtClean="0">
              <a:latin typeface="Arial" charset="0"/>
            </a:endParaRPr>
          </a:p>
          <a:p>
            <a:r>
              <a:rPr lang="en-GB" altLang="en-US" smtClean="0">
                <a:latin typeface="Arial" charset="0"/>
              </a:rPr>
              <a:t>It is interesting to note relatively low incident of water associated injuries – probably because in most cases a near drowning does not an injury. </a:t>
            </a:r>
          </a:p>
          <a:p>
            <a:endParaRPr lang="en-GB" altLang="en-US" smtClean="0">
              <a:latin typeface="Arial" charset="0"/>
            </a:endParaRPr>
          </a:p>
          <a:p>
            <a:r>
              <a:rPr lang="en-GB" altLang="en-US" smtClean="0">
                <a:latin typeface="Arial" charset="0"/>
              </a:rPr>
              <a:t>Some sectors shown are there because our surveys of managers responsible for active and non-active quarries show that they experience trespassers engaged in these activities.</a:t>
            </a:r>
          </a:p>
          <a:p>
            <a:endParaRPr lang="en-GB" altLang="en-US" smtClean="0">
              <a:latin typeface="Arial" charset="0"/>
            </a:endParaRPr>
          </a:p>
        </p:txBody>
      </p:sp>
      <p:sp>
        <p:nvSpPr>
          <p:cNvPr id="4" name="Slide Number Placeholder 3"/>
          <p:cNvSpPr>
            <a:spLocks noGrp="1"/>
          </p:cNvSpPr>
          <p:nvPr>
            <p:ph type="sldNum" sz="quarter" idx="5"/>
          </p:nvPr>
        </p:nvSpPr>
        <p:spPr/>
        <p:txBody>
          <a:bodyPr/>
          <a:lstStyle/>
          <a:p>
            <a:pPr>
              <a:defRPr/>
            </a:pPr>
            <a:fld id="{3EBDDE43-140D-4D2A-87A3-8555C24BF761}" type="slidenum">
              <a:rPr lang="en-GB" smtClean="0"/>
              <a:pPr>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rPr>
              <a:t>Finally, this map demonstrates a point I made earlier. These former sites exist across the UK.</a:t>
            </a:r>
          </a:p>
          <a:p>
            <a:endParaRPr lang="en-GB" altLang="en-US" smtClean="0">
              <a:latin typeface="Arial" charset="0"/>
            </a:endParaRPr>
          </a:p>
          <a:p>
            <a:r>
              <a:rPr lang="en-GB" altLang="en-US" smtClean="0">
                <a:latin typeface="Arial" charset="0"/>
              </a:rPr>
              <a:t>The majority of incidents tend to occur at sites that are either near an urban connurbation or at well known sites which people are prepared to travel to visit. </a:t>
            </a:r>
          </a:p>
        </p:txBody>
      </p:sp>
      <p:sp>
        <p:nvSpPr>
          <p:cNvPr id="4" name="Slide Number Placeholder 3"/>
          <p:cNvSpPr>
            <a:spLocks noGrp="1"/>
          </p:cNvSpPr>
          <p:nvPr>
            <p:ph type="sldNum" sz="quarter" idx="5"/>
          </p:nvPr>
        </p:nvSpPr>
        <p:spPr/>
        <p:txBody>
          <a:bodyPr/>
          <a:lstStyle/>
          <a:p>
            <a:pPr>
              <a:defRPr/>
            </a:pPr>
            <a:fld id="{E69ACFD0-5149-4CA9-9229-3F039DB36FD6}" type="slidenum">
              <a:rPr lang="en-GB" smtClean="0"/>
              <a:pPr>
                <a:defRPr/>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rPr>
              <a:t>This breakdown of the age groups of those involved in fatalities or injuries show an all too familiar story.</a:t>
            </a:r>
          </a:p>
          <a:p>
            <a:endParaRPr lang="en-GB" altLang="en-US" smtClean="0">
              <a:latin typeface="Arial" charset="0"/>
            </a:endParaRPr>
          </a:p>
          <a:p>
            <a:r>
              <a:rPr lang="en-GB" altLang="en-US" smtClean="0">
                <a:latin typeface="Arial" charset="0"/>
              </a:rPr>
              <a:t>It is the teenagers and particularly young males that are most likely to engage in activities that expose themselves to risk. </a:t>
            </a:r>
          </a:p>
        </p:txBody>
      </p:sp>
      <p:sp>
        <p:nvSpPr>
          <p:cNvPr id="4" name="Slide Number Placeholder 3"/>
          <p:cNvSpPr>
            <a:spLocks noGrp="1"/>
          </p:cNvSpPr>
          <p:nvPr>
            <p:ph type="sldNum" sz="quarter" idx="5"/>
          </p:nvPr>
        </p:nvSpPr>
        <p:spPr/>
        <p:txBody>
          <a:bodyPr/>
          <a:lstStyle/>
          <a:p>
            <a:pPr>
              <a:defRPr/>
            </a:pPr>
            <a:fld id="{BC0A8671-1CAD-46E0-A934-BB8098A9D8C8}"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charset="0"/>
              </a:rPr>
              <a:t>As I mentioned earlier, only 1 of the 36 fatalities could be described as being in an active quarry.</a:t>
            </a:r>
          </a:p>
          <a:p>
            <a:endParaRPr lang="en-GB" altLang="en-US" smtClean="0">
              <a:latin typeface="Arial" charset="0"/>
            </a:endParaRPr>
          </a:p>
          <a:p>
            <a:r>
              <a:rPr lang="en-GB" altLang="en-US" smtClean="0">
                <a:latin typeface="Arial" charset="0"/>
              </a:rPr>
              <a:t>This analysis shows that of the 36 fatalities, 15 were on non-active sites that were still owned by quarry operators both large and small operators – (both MPA members and non-members)</a:t>
            </a:r>
          </a:p>
          <a:p>
            <a:endParaRPr lang="en-GB" altLang="en-US" smtClean="0">
              <a:latin typeface="Arial" charset="0"/>
            </a:endParaRPr>
          </a:p>
          <a:p>
            <a:r>
              <a:rPr lang="en-GB" altLang="en-US" smtClean="0">
                <a:latin typeface="Arial" charset="0"/>
              </a:rPr>
              <a:t>The remaining 21 were owned by a mixture of local authorities, developers, nature organisations, or other landowners </a:t>
            </a:r>
          </a:p>
        </p:txBody>
      </p:sp>
      <p:sp>
        <p:nvSpPr>
          <p:cNvPr id="4" name="Slide Number Placeholder 3"/>
          <p:cNvSpPr>
            <a:spLocks noGrp="1"/>
          </p:cNvSpPr>
          <p:nvPr>
            <p:ph type="sldNum" sz="quarter" idx="5"/>
          </p:nvPr>
        </p:nvSpPr>
        <p:spPr/>
        <p:txBody>
          <a:bodyPr/>
          <a:lstStyle/>
          <a:p>
            <a:pPr>
              <a:defRPr/>
            </a:pPr>
            <a:fld id="{43020A61-3685-47C2-A839-66807672902A}" type="slidenum">
              <a:rPr lang="en-GB" smtClean="0"/>
              <a:pPr>
                <a:defRPr/>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 name="Slide Number Placeholder 3"/>
          <p:cNvSpPr>
            <a:spLocks noGrp="1"/>
          </p:cNvSpPr>
          <p:nvPr>
            <p:ph type="sldNum" sz="quarter" idx="5"/>
          </p:nvPr>
        </p:nvSpPr>
        <p:spPr/>
        <p:txBody>
          <a:bodyPr/>
          <a:lstStyle/>
          <a:p>
            <a:pPr>
              <a:defRPr/>
            </a:pPr>
            <a:fld id="{B00AFCA6-81A7-45D3-8E98-CDFCB3443E63}" type="slidenum">
              <a:rPr lang="en-GB" smtClean="0"/>
              <a:pPr>
                <a:defRPr/>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6DC15D3-ADB6-4F4F-B701-CD38B3BA5575}" type="slidenum">
              <a:rPr lang="en-GB"/>
              <a:pPr>
                <a:defRPr/>
              </a:pPr>
              <a:t>‹#›</a:t>
            </a:fld>
            <a:endParaRPr lang="en-GB"/>
          </a:p>
        </p:txBody>
      </p:sp>
    </p:spTree>
    <p:extLst>
      <p:ext uri="{BB962C8B-B14F-4D97-AF65-F5344CB8AC3E}">
        <p14:creationId xmlns:p14="http://schemas.microsoft.com/office/powerpoint/2010/main" val="3650514203"/>
      </p:ext>
    </p:extLst>
  </p:cSld>
  <p:clrMapOvr>
    <a:masterClrMapping/>
  </p:clrMapOvr>
  <p:transition spd="med"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07D6A43-DEC8-457F-86B8-A2467C52B739}" type="slidenum">
              <a:rPr lang="en-GB"/>
              <a:pPr>
                <a:defRPr/>
              </a:pPr>
              <a:t>‹#›</a:t>
            </a:fld>
            <a:endParaRPr lang="en-GB"/>
          </a:p>
        </p:txBody>
      </p:sp>
    </p:spTree>
    <p:extLst>
      <p:ext uri="{BB962C8B-B14F-4D97-AF65-F5344CB8AC3E}">
        <p14:creationId xmlns:p14="http://schemas.microsoft.com/office/powerpoint/2010/main" val="73169915"/>
      </p:ext>
    </p:extLst>
  </p:cSld>
  <p:clrMapOvr>
    <a:masterClrMapping/>
  </p:clrMapOvr>
  <p:transition spd="med"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EB18E43-13BB-4FC9-AD8E-096C48EC654D}" type="slidenum">
              <a:rPr lang="en-GB"/>
              <a:pPr>
                <a:defRPr/>
              </a:pPr>
              <a:t>‹#›</a:t>
            </a:fld>
            <a:endParaRPr lang="en-GB"/>
          </a:p>
        </p:txBody>
      </p:sp>
    </p:spTree>
    <p:extLst>
      <p:ext uri="{BB962C8B-B14F-4D97-AF65-F5344CB8AC3E}">
        <p14:creationId xmlns:p14="http://schemas.microsoft.com/office/powerpoint/2010/main" val="2709479179"/>
      </p:ext>
    </p:extLst>
  </p:cSld>
  <p:clrMapOvr>
    <a:masterClrMapping/>
  </p:clrMapOvr>
  <p:transition spd="med"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2"/>
          <p:cNvSpPr>
            <a:spLocks noGrp="1" noChangeArrowheads="1"/>
          </p:cNvSpPr>
          <p:nvPr>
            <p:ph type="dt" sz="half" idx="10"/>
          </p:nvPr>
        </p:nvSpPr>
        <p:spPr>
          <a:ln/>
        </p:spPr>
        <p:txBody>
          <a:bodyPr/>
          <a:lstStyle>
            <a:lvl1pPr>
              <a:defRPr/>
            </a:lvl1pPr>
          </a:lstStyle>
          <a:p>
            <a:pPr>
              <a:defRPr/>
            </a:pPr>
            <a:endParaRPr lang="en-GB"/>
          </a:p>
        </p:txBody>
      </p:sp>
      <p:sp>
        <p:nvSpPr>
          <p:cNvPr id="5"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6" name="Slide Number Placeholder 14"/>
          <p:cNvSpPr>
            <a:spLocks noGrp="1" noChangeArrowheads="1"/>
          </p:cNvSpPr>
          <p:nvPr>
            <p:ph type="sldNum" sz="quarter" idx="12"/>
          </p:nvPr>
        </p:nvSpPr>
        <p:spPr>
          <a:ln/>
        </p:spPr>
        <p:txBody>
          <a:bodyPr/>
          <a:lstStyle>
            <a:lvl1pPr>
              <a:defRPr/>
            </a:lvl1pPr>
          </a:lstStyle>
          <a:p>
            <a:pPr>
              <a:defRPr/>
            </a:pPr>
            <a:fld id="{11E1340A-22B9-45A3-A5AD-7C22769C475F}" type="slidenum">
              <a:rPr lang="en-GB"/>
              <a:pPr>
                <a:defRPr/>
              </a:pPr>
              <a:t>‹#›</a:t>
            </a:fld>
            <a:endParaRPr lang="en-GB"/>
          </a:p>
        </p:txBody>
      </p:sp>
    </p:spTree>
    <p:extLst>
      <p:ext uri="{BB962C8B-B14F-4D97-AF65-F5344CB8AC3E}">
        <p14:creationId xmlns:p14="http://schemas.microsoft.com/office/powerpoint/2010/main" val="2479970977"/>
      </p:ext>
    </p:extLst>
  </p:cSld>
  <p:clrMapOvr>
    <a:masterClrMapping/>
  </p:clrMapOvr>
  <p:transition spd="med"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2"/>
          <p:cNvSpPr>
            <a:spLocks noGrp="1" noChangeArrowheads="1"/>
          </p:cNvSpPr>
          <p:nvPr>
            <p:ph type="dt" sz="half" idx="10"/>
          </p:nvPr>
        </p:nvSpPr>
        <p:spPr>
          <a:ln/>
        </p:spPr>
        <p:txBody>
          <a:bodyPr/>
          <a:lstStyle>
            <a:lvl1pPr>
              <a:defRPr/>
            </a:lvl1pPr>
          </a:lstStyle>
          <a:p>
            <a:pPr>
              <a:defRPr/>
            </a:pPr>
            <a:endParaRPr lang="en-GB"/>
          </a:p>
        </p:txBody>
      </p:sp>
      <p:sp>
        <p:nvSpPr>
          <p:cNvPr id="5"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6" name="Slide Number Placeholder 14"/>
          <p:cNvSpPr>
            <a:spLocks noGrp="1" noChangeArrowheads="1"/>
          </p:cNvSpPr>
          <p:nvPr>
            <p:ph type="sldNum" sz="quarter" idx="12"/>
          </p:nvPr>
        </p:nvSpPr>
        <p:spPr>
          <a:ln/>
        </p:spPr>
        <p:txBody>
          <a:bodyPr/>
          <a:lstStyle>
            <a:lvl1pPr>
              <a:defRPr/>
            </a:lvl1pPr>
          </a:lstStyle>
          <a:p>
            <a:pPr>
              <a:defRPr/>
            </a:pPr>
            <a:fld id="{D25B1C9D-BBA0-4B0A-A60F-9B553D4547EC}" type="slidenum">
              <a:rPr lang="en-GB"/>
              <a:pPr>
                <a:defRPr/>
              </a:pPr>
              <a:t>‹#›</a:t>
            </a:fld>
            <a:endParaRPr lang="en-GB"/>
          </a:p>
        </p:txBody>
      </p:sp>
    </p:spTree>
    <p:extLst>
      <p:ext uri="{BB962C8B-B14F-4D97-AF65-F5344CB8AC3E}">
        <p14:creationId xmlns:p14="http://schemas.microsoft.com/office/powerpoint/2010/main" val="3511546670"/>
      </p:ext>
    </p:extLst>
  </p:cSld>
  <p:clrMapOvr>
    <a:masterClrMapping/>
  </p:clrMapOvr>
  <p:transition spd="med"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2"/>
          <p:cNvSpPr>
            <a:spLocks noGrp="1" noChangeArrowheads="1"/>
          </p:cNvSpPr>
          <p:nvPr>
            <p:ph type="dt" sz="half" idx="10"/>
          </p:nvPr>
        </p:nvSpPr>
        <p:spPr>
          <a:ln/>
        </p:spPr>
        <p:txBody>
          <a:bodyPr/>
          <a:lstStyle>
            <a:lvl1pPr>
              <a:defRPr/>
            </a:lvl1pPr>
          </a:lstStyle>
          <a:p>
            <a:pPr>
              <a:defRPr/>
            </a:pPr>
            <a:endParaRPr lang="en-GB"/>
          </a:p>
        </p:txBody>
      </p:sp>
      <p:sp>
        <p:nvSpPr>
          <p:cNvPr id="5"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6" name="Slide Number Placeholder 14"/>
          <p:cNvSpPr>
            <a:spLocks noGrp="1" noChangeArrowheads="1"/>
          </p:cNvSpPr>
          <p:nvPr>
            <p:ph type="sldNum" sz="quarter" idx="12"/>
          </p:nvPr>
        </p:nvSpPr>
        <p:spPr>
          <a:ln/>
        </p:spPr>
        <p:txBody>
          <a:bodyPr/>
          <a:lstStyle>
            <a:lvl1pPr>
              <a:defRPr/>
            </a:lvl1pPr>
          </a:lstStyle>
          <a:p>
            <a:pPr>
              <a:defRPr/>
            </a:pPr>
            <a:fld id="{FC5EA2C6-1773-4D0E-8BCA-C465912735A7}" type="slidenum">
              <a:rPr lang="en-GB"/>
              <a:pPr>
                <a:defRPr/>
              </a:pPr>
              <a:t>‹#›</a:t>
            </a:fld>
            <a:endParaRPr lang="en-GB"/>
          </a:p>
        </p:txBody>
      </p:sp>
    </p:spTree>
    <p:extLst>
      <p:ext uri="{BB962C8B-B14F-4D97-AF65-F5344CB8AC3E}">
        <p14:creationId xmlns:p14="http://schemas.microsoft.com/office/powerpoint/2010/main" val="3351378761"/>
      </p:ext>
    </p:extLst>
  </p:cSld>
  <p:clrMapOvr>
    <a:masterClrMapping/>
  </p:clrMapOvr>
  <p:transition spd="med"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2"/>
          <p:cNvSpPr>
            <a:spLocks noGrp="1" noChangeArrowheads="1"/>
          </p:cNvSpPr>
          <p:nvPr>
            <p:ph type="dt" sz="half" idx="10"/>
          </p:nvPr>
        </p:nvSpPr>
        <p:spPr>
          <a:ln/>
        </p:spPr>
        <p:txBody>
          <a:bodyPr/>
          <a:lstStyle>
            <a:lvl1pPr>
              <a:defRPr/>
            </a:lvl1pPr>
          </a:lstStyle>
          <a:p>
            <a:pPr>
              <a:defRPr/>
            </a:pPr>
            <a:endParaRPr lang="en-GB"/>
          </a:p>
        </p:txBody>
      </p:sp>
      <p:sp>
        <p:nvSpPr>
          <p:cNvPr id="6"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7" name="Slide Number Placeholder 14"/>
          <p:cNvSpPr>
            <a:spLocks noGrp="1" noChangeArrowheads="1"/>
          </p:cNvSpPr>
          <p:nvPr>
            <p:ph type="sldNum" sz="quarter" idx="12"/>
          </p:nvPr>
        </p:nvSpPr>
        <p:spPr>
          <a:ln/>
        </p:spPr>
        <p:txBody>
          <a:bodyPr/>
          <a:lstStyle>
            <a:lvl1pPr>
              <a:defRPr/>
            </a:lvl1pPr>
          </a:lstStyle>
          <a:p>
            <a:pPr>
              <a:defRPr/>
            </a:pPr>
            <a:fld id="{C9506C0A-2D44-4A06-A070-97FCDBC906F6}" type="slidenum">
              <a:rPr lang="en-GB"/>
              <a:pPr>
                <a:defRPr/>
              </a:pPr>
              <a:t>‹#›</a:t>
            </a:fld>
            <a:endParaRPr lang="en-GB"/>
          </a:p>
        </p:txBody>
      </p:sp>
    </p:spTree>
    <p:extLst>
      <p:ext uri="{BB962C8B-B14F-4D97-AF65-F5344CB8AC3E}">
        <p14:creationId xmlns:p14="http://schemas.microsoft.com/office/powerpoint/2010/main" val="2604123814"/>
      </p:ext>
    </p:extLst>
  </p:cSld>
  <p:clrMapOvr>
    <a:masterClrMapping/>
  </p:clrMapOvr>
  <p:transition spd="med"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2"/>
          <p:cNvSpPr>
            <a:spLocks noGrp="1" noChangeArrowheads="1"/>
          </p:cNvSpPr>
          <p:nvPr>
            <p:ph type="dt" sz="half" idx="10"/>
          </p:nvPr>
        </p:nvSpPr>
        <p:spPr>
          <a:ln/>
        </p:spPr>
        <p:txBody>
          <a:bodyPr/>
          <a:lstStyle>
            <a:lvl1pPr>
              <a:defRPr/>
            </a:lvl1pPr>
          </a:lstStyle>
          <a:p>
            <a:pPr>
              <a:defRPr/>
            </a:pPr>
            <a:endParaRPr lang="en-GB"/>
          </a:p>
        </p:txBody>
      </p:sp>
      <p:sp>
        <p:nvSpPr>
          <p:cNvPr id="8"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9" name="Slide Number Placeholder 14"/>
          <p:cNvSpPr>
            <a:spLocks noGrp="1" noChangeArrowheads="1"/>
          </p:cNvSpPr>
          <p:nvPr>
            <p:ph type="sldNum" sz="quarter" idx="12"/>
          </p:nvPr>
        </p:nvSpPr>
        <p:spPr>
          <a:ln/>
        </p:spPr>
        <p:txBody>
          <a:bodyPr/>
          <a:lstStyle>
            <a:lvl1pPr>
              <a:defRPr/>
            </a:lvl1pPr>
          </a:lstStyle>
          <a:p>
            <a:pPr>
              <a:defRPr/>
            </a:pPr>
            <a:fld id="{A2C6DF8A-C165-422B-854C-45CE1EAAC495}" type="slidenum">
              <a:rPr lang="en-GB"/>
              <a:pPr>
                <a:defRPr/>
              </a:pPr>
              <a:t>‹#›</a:t>
            </a:fld>
            <a:endParaRPr lang="en-GB"/>
          </a:p>
        </p:txBody>
      </p:sp>
    </p:spTree>
    <p:extLst>
      <p:ext uri="{BB962C8B-B14F-4D97-AF65-F5344CB8AC3E}">
        <p14:creationId xmlns:p14="http://schemas.microsoft.com/office/powerpoint/2010/main" val="3770236038"/>
      </p:ext>
    </p:extLst>
  </p:cSld>
  <p:clrMapOvr>
    <a:masterClrMapping/>
  </p:clrMapOvr>
  <p:transition spd="med"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2"/>
          <p:cNvSpPr>
            <a:spLocks noGrp="1" noChangeArrowheads="1"/>
          </p:cNvSpPr>
          <p:nvPr>
            <p:ph type="dt" sz="half" idx="10"/>
          </p:nvPr>
        </p:nvSpPr>
        <p:spPr>
          <a:ln/>
        </p:spPr>
        <p:txBody>
          <a:bodyPr/>
          <a:lstStyle>
            <a:lvl1pPr>
              <a:defRPr/>
            </a:lvl1pPr>
          </a:lstStyle>
          <a:p>
            <a:pPr>
              <a:defRPr/>
            </a:pPr>
            <a:endParaRPr lang="en-GB"/>
          </a:p>
        </p:txBody>
      </p:sp>
      <p:sp>
        <p:nvSpPr>
          <p:cNvPr id="4"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5" name="Slide Number Placeholder 14"/>
          <p:cNvSpPr>
            <a:spLocks noGrp="1" noChangeArrowheads="1"/>
          </p:cNvSpPr>
          <p:nvPr>
            <p:ph type="sldNum" sz="quarter" idx="12"/>
          </p:nvPr>
        </p:nvSpPr>
        <p:spPr>
          <a:ln/>
        </p:spPr>
        <p:txBody>
          <a:bodyPr/>
          <a:lstStyle>
            <a:lvl1pPr>
              <a:defRPr/>
            </a:lvl1pPr>
          </a:lstStyle>
          <a:p>
            <a:pPr>
              <a:defRPr/>
            </a:pPr>
            <a:fld id="{71CCE0ED-1251-4F91-9395-7F88EE92CA4B}" type="slidenum">
              <a:rPr lang="en-GB"/>
              <a:pPr>
                <a:defRPr/>
              </a:pPr>
              <a:t>‹#›</a:t>
            </a:fld>
            <a:endParaRPr lang="en-GB"/>
          </a:p>
        </p:txBody>
      </p:sp>
    </p:spTree>
    <p:extLst>
      <p:ext uri="{BB962C8B-B14F-4D97-AF65-F5344CB8AC3E}">
        <p14:creationId xmlns:p14="http://schemas.microsoft.com/office/powerpoint/2010/main" val="3925626567"/>
      </p:ext>
    </p:extLst>
  </p:cSld>
  <p:clrMapOvr>
    <a:masterClrMapping/>
  </p:clrMapOvr>
  <p:transition spd="med"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2"/>
          <p:cNvSpPr>
            <a:spLocks noGrp="1" noChangeArrowheads="1"/>
          </p:cNvSpPr>
          <p:nvPr>
            <p:ph type="dt" sz="half" idx="10"/>
          </p:nvPr>
        </p:nvSpPr>
        <p:spPr>
          <a:ln/>
        </p:spPr>
        <p:txBody>
          <a:bodyPr/>
          <a:lstStyle>
            <a:lvl1pPr>
              <a:defRPr/>
            </a:lvl1pPr>
          </a:lstStyle>
          <a:p>
            <a:pPr>
              <a:defRPr/>
            </a:pPr>
            <a:endParaRPr lang="en-GB"/>
          </a:p>
        </p:txBody>
      </p:sp>
      <p:sp>
        <p:nvSpPr>
          <p:cNvPr id="3"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4" name="Slide Number Placeholder 14"/>
          <p:cNvSpPr>
            <a:spLocks noGrp="1" noChangeArrowheads="1"/>
          </p:cNvSpPr>
          <p:nvPr>
            <p:ph type="sldNum" sz="quarter" idx="12"/>
          </p:nvPr>
        </p:nvSpPr>
        <p:spPr>
          <a:ln/>
        </p:spPr>
        <p:txBody>
          <a:bodyPr/>
          <a:lstStyle>
            <a:lvl1pPr>
              <a:defRPr/>
            </a:lvl1pPr>
          </a:lstStyle>
          <a:p>
            <a:pPr>
              <a:defRPr/>
            </a:pPr>
            <a:fld id="{65253E87-4245-464F-8165-232D6813E379}" type="slidenum">
              <a:rPr lang="en-GB"/>
              <a:pPr>
                <a:defRPr/>
              </a:pPr>
              <a:t>‹#›</a:t>
            </a:fld>
            <a:endParaRPr lang="en-GB"/>
          </a:p>
        </p:txBody>
      </p:sp>
    </p:spTree>
    <p:extLst>
      <p:ext uri="{BB962C8B-B14F-4D97-AF65-F5344CB8AC3E}">
        <p14:creationId xmlns:p14="http://schemas.microsoft.com/office/powerpoint/2010/main" val="2097401143"/>
      </p:ext>
    </p:extLst>
  </p:cSld>
  <p:clrMapOvr>
    <a:masterClrMapping/>
  </p:clrMapOvr>
  <p:transition spd="med"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2"/>
          <p:cNvSpPr>
            <a:spLocks noGrp="1" noChangeArrowheads="1"/>
          </p:cNvSpPr>
          <p:nvPr>
            <p:ph type="dt" sz="half" idx="10"/>
          </p:nvPr>
        </p:nvSpPr>
        <p:spPr>
          <a:ln/>
        </p:spPr>
        <p:txBody>
          <a:bodyPr/>
          <a:lstStyle>
            <a:lvl1pPr>
              <a:defRPr/>
            </a:lvl1pPr>
          </a:lstStyle>
          <a:p>
            <a:pPr>
              <a:defRPr/>
            </a:pPr>
            <a:endParaRPr lang="en-GB"/>
          </a:p>
        </p:txBody>
      </p:sp>
      <p:sp>
        <p:nvSpPr>
          <p:cNvPr id="6"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7" name="Slide Number Placeholder 14"/>
          <p:cNvSpPr>
            <a:spLocks noGrp="1" noChangeArrowheads="1"/>
          </p:cNvSpPr>
          <p:nvPr>
            <p:ph type="sldNum" sz="quarter" idx="12"/>
          </p:nvPr>
        </p:nvSpPr>
        <p:spPr>
          <a:ln/>
        </p:spPr>
        <p:txBody>
          <a:bodyPr/>
          <a:lstStyle>
            <a:lvl1pPr>
              <a:defRPr/>
            </a:lvl1pPr>
          </a:lstStyle>
          <a:p>
            <a:pPr>
              <a:defRPr/>
            </a:pPr>
            <a:fld id="{F528D0AC-573E-40F7-9DF3-4ECE44843332}" type="slidenum">
              <a:rPr lang="en-GB"/>
              <a:pPr>
                <a:defRPr/>
              </a:pPr>
              <a:t>‹#›</a:t>
            </a:fld>
            <a:endParaRPr lang="en-GB"/>
          </a:p>
        </p:txBody>
      </p:sp>
    </p:spTree>
    <p:extLst>
      <p:ext uri="{BB962C8B-B14F-4D97-AF65-F5344CB8AC3E}">
        <p14:creationId xmlns:p14="http://schemas.microsoft.com/office/powerpoint/2010/main" val="2932493674"/>
      </p:ext>
    </p:extLst>
  </p:cSld>
  <p:clrMapOvr>
    <a:masterClrMapping/>
  </p:clrMapOvr>
  <p:transition spd="med"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9982700-C95B-4A47-948D-1A1764DF735D}" type="slidenum">
              <a:rPr lang="en-GB"/>
              <a:pPr>
                <a:defRPr/>
              </a:pPr>
              <a:t>‹#›</a:t>
            </a:fld>
            <a:endParaRPr lang="en-GB"/>
          </a:p>
        </p:txBody>
      </p:sp>
    </p:spTree>
    <p:extLst>
      <p:ext uri="{BB962C8B-B14F-4D97-AF65-F5344CB8AC3E}">
        <p14:creationId xmlns:p14="http://schemas.microsoft.com/office/powerpoint/2010/main" val="897497858"/>
      </p:ext>
    </p:extLst>
  </p:cSld>
  <p:clrMapOvr>
    <a:masterClrMapping/>
  </p:clrMapOvr>
  <p:transition spd="med" advClick="0"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2"/>
          <p:cNvSpPr>
            <a:spLocks noGrp="1" noChangeArrowheads="1"/>
          </p:cNvSpPr>
          <p:nvPr>
            <p:ph type="dt" sz="half" idx="10"/>
          </p:nvPr>
        </p:nvSpPr>
        <p:spPr>
          <a:ln/>
        </p:spPr>
        <p:txBody>
          <a:bodyPr/>
          <a:lstStyle>
            <a:lvl1pPr>
              <a:defRPr/>
            </a:lvl1pPr>
          </a:lstStyle>
          <a:p>
            <a:pPr>
              <a:defRPr/>
            </a:pPr>
            <a:endParaRPr lang="en-GB"/>
          </a:p>
        </p:txBody>
      </p:sp>
      <p:sp>
        <p:nvSpPr>
          <p:cNvPr id="6"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7" name="Slide Number Placeholder 14"/>
          <p:cNvSpPr>
            <a:spLocks noGrp="1" noChangeArrowheads="1"/>
          </p:cNvSpPr>
          <p:nvPr>
            <p:ph type="sldNum" sz="quarter" idx="12"/>
          </p:nvPr>
        </p:nvSpPr>
        <p:spPr>
          <a:ln/>
        </p:spPr>
        <p:txBody>
          <a:bodyPr/>
          <a:lstStyle>
            <a:lvl1pPr>
              <a:defRPr/>
            </a:lvl1pPr>
          </a:lstStyle>
          <a:p>
            <a:pPr>
              <a:defRPr/>
            </a:pPr>
            <a:fld id="{835FA84A-4154-425C-AC18-1BD261DCB642}" type="slidenum">
              <a:rPr lang="en-GB"/>
              <a:pPr>
                <a:defRPr/>
              </a:pPr>
              <a:t>‹#›</a:t>
            </a:fld>
            <a:endParaRPr lang="en-GB"/>
          </a:p>
        </p:txBody>
      </p:sp>
    </p:spTree>
    <p:extLst>
      <p:ext uri="{BB962C8B-B14F-4D97-AF65-F5344CB8AC3E}">
        <p14:creationId xmlns:p14="http://schemas.microsoft.com/office/powerpoint/2010/main" val="4066269003"/>
      </p:ext>
    </p:extLst>
  </p:cSld>
  <p:clrMapOvr>
    <a:masterClrMapping/>
  </p:clrMapOvr>
  <p:transition spd="med"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2"/>
          <p:cNvSpPr>
            <a:spLocks noGrp="1" noChangeArrowheads="1"/>
          </p:cNvSpPr>
          <p:nvPr>
            <p:ph type="dt" sz="half" idx="10"/>
          </p:nvPr>
        </p:nvSpPr>
        <p:spPr>
          <a:ln/>
        </p:spPr>
        <p:txBody>
          <a:bodyPr/>
          <a:lstStyle>
            <a:lvl1pPr>
              <a:defRPr/>
            </a:lvl1pPr>
          </a:lstStyle>
          <a:p>
            <a:pPr>
              <a:defRPr/>
            </a:pPr>
            <a:endParaRPr lang="en-GB"/>
          </a:p>
        </p:txBody>
      </p:sp>
      <p:sp>
        <p:nvSpPr>
          <p:cNvPr id="5"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6" name="Slide Number Placeholder 14"/>
          <p:cNvSpPr>
            <a:spLocks noGrp="1" noChangeArrowheads="1"/>
          </p:cNvSpPr>
          <p:nvPr>
            <p:ph type="sldNum" sz="quarter" idx="12"/>
          </p:nvPr>
        </p:nvSpPr>
        <p:spPr>
          <a:ln/>
        </p:spPr>
        <p:txBody>
          <a:bodyPr/>
          <a:lstStyle>
            <a:lvl1pPr>
              <a:defRPr/>
            </a:lvl1pPr>
          </a:lstStyle>
          <a:p>
            <a:pPr>
              <a:defRPr/>
            </a:pPr>
            <a:fld id="{C393E77C-A528-4E93-A24D-F7BDC689C4CC}" type="slidenum">
              <a:rPr lang="en-GB"/>
              <a:pPr>
                <a:defRPr/>
              </a:pPr>
              <a:t>‹#›</a:t>
            </a:fld>
            <a:endParaRPr lang="en-GB"/>
          </a:p>
        </p:txBody>
      </p:sp>
    </p:spTree>
    <p:extLst>
      <p:ext uri="{BB962C8B-B14F-4D97-AF65-F5344CB8AC3E}">
        <p14:creationId xmlns:p14="http://schemas.microsoft.com/office/powerpoint/2010/main" val="3558293326"/>
      </p:ext>
    </p:extLst>
  </p:cSld>
  <p:clrMapOvr>
    <a:masterClrMapping/>
  </p:clrMapOvr>
  <p:transition spd="med"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2"/>
          <p:cNvSpPr>
            <a:spLocks noGrp="1" noChangeArrowheads="1"/>
          </p:cNvSpPr>
          <p:nvPr>
            <p:ph type="dt" sz="half" idx="10"/>
          </p:nvPr>
        </p:nvSpPr>
        <p:spPr>
          <a:ln/>
        </p:spPr>
        <p:txBody>
          <a:bodyPr/>
          <a:lstStyle>
            <a:lvl1pPr>
              <a:defRPr/>
            </a:lvl1pPr>
          </a:lstStyle>
          <a:p>
            <a:pPr>
              <a:defRPr/>
            </a:pPr>
            <a:endParaRPr lang="en-GB"/>
          </a:p>
        </p:txBody>
      </p:sp>
      <p:sp>
        <p:nvSpPr>
          <p:cNvPr id="5" name="Footer Placeholder 13"/>
          <p:cNvSpPr>
            <a:spLocks noGrp="1" noChangeArrowheads="1"/>
          </p:cNvSpPr>
          <p:nvPr>
            <p:ph type="ftr" sz="quarter" idx="11"/>
          </p:nvPr>
        </p:nvSpPr>
        <p:spPr>
          <a:ln/>
        </p:spPr>
        <p:txBody>
          <a:bodyPr/>
          <a:lstStyle>
            <a:lvl1pPr>
              <a:defRPr/>
            </a:lvl1pPr>
          </a:lstStyle>
          <a:p>
            <a:pPr>
              <a:defRPr/>
            </a:pPr>
            <a:endParaRPr lang="en-GB"/>
          </a:p>
        </p:txBody>
      </p:sp>
      <p:sp>
        <p:nvSpPr>
          <p:cNvPr id="6" name="Slide Number Placeholder 14"/>
          <p:cNvSpPr>
            <a:spLocks noGrp="1" noChangeArrowheads="1"/>
          </p:cNvSpPr>
          <p:nvPr>
            <p:ph type="sldNum" sz="quarter" idx="12"/>
          </p:nvPr>
        </p:nvSpPr>
        <p:spPr>
          <a:ln/>
        </p:spPr>
        <p:txBody>
          <a:bodyPr/>
          <a:lstStyle>
            <a:lvl1pPr>
              <a:defRPr/>
            </a:lvl1pPr>
          </a:lstStyle>
          <a:p>
            <a:pPr>
              <a:defRPr/>
            </a:pPr>
            <a:fld id="{0EA3577F-954A-48BB-8565-3C2D19F3ED96}" type="slidenum">
              <a:rPr lang="en-GB"/>
              <a:pPr>
                <a:defRPr/>
              </a:pPr>
              <a:t>‹#›</a:t>
            </a:fld>
            <a:endParaRPr lang="en-GB"/>
          </a:p>
        </p:txBody>
      </p:sp>
    </p:spTree>
    <p:extLst>
      <p:ext uri="{BB962C8B-B14F-4D97-AF65-F5344CB8AC3E}">
        <p14:creationId xmlns:p14="http://schemas.microsoft.com/office/powerpoint/2010/main" val="4236004789"/>
      </p:ext>
    </p:extLst>
  </p:cSld>
  <p:clrMapOvr>
    <a:masterClrMapping/>
  </p:clrMapOvr>
  <p:transition spd="med"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1CBDE58-76C5-4FF9-880E-9C898B99CAAA}" type="slidenum">
              <a:rPr lang="en-GB"/>
              <a:pPr>
                <a:defRPr/>
              </a:pPr>
              <a:t>‹#›</a:t>
            </a:fld>
            <a:endParaRPr lang="en-GB"/>
          </a:p>
        </p:txBody>
      </p:sp>
    </p:spTree>
    <p:extLst>
      <p:ext uri="{BB962C8B-B14F-4D97-AF65-F5344CB8AC3E}">
        <p14:creationId xmlns:p14="http://schemas.microsoft.com/office/powerpoint/2010/main" val="4013243575"/>
      </p:ext>
    </p:extLst>
  </p:cSld>
  <p:clrMapOvr>
    <a:masterClrMapping/>
  </p:clrMapOvr>
  <p:transition spd="med"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BE88B9A-F09C-4533-9EFE-79C9D50195F9}" type="slidenum">
              <a:rPr lang="en-GB"/>
              <a:pPr>
                <a:defRPr/>
              </a:pPr>
              <a:t>‹#›</a:t>
            </a:fld>
            <a:endParaRPr lang="en-GB"/>
          </a:p>
        </p:txBody>
      </p:sp>
    </p:spTree>
    <p:extLst>
      <p:ext uri="{BB962C8B-B14F-4D97-AF65-F5344CB8AC3E}">
        <p14:creationId xmlns:p14="http://schemas.microsoft.com/office/powerpoint/2010/main" val="3591340907"/>
      </p:ext>
    </p:extLst>
  </p:cSld>
  <p:clrMapOvr>
    <a:masterClrMapping/>
  </p:clrMapOvr>
  <p:transition spd="med"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59FEA0A4-ACD8-4665-963D-BC5DE3D2BF88}" type="slidenum">
              <a:rPr lang="en-GB"/>
              <a:pPr>
                <a:defRPr/>
              </a:pPr>
              <a:t>‹#›</a:t>
            </a:fld>
            <a:endParaRPr lang="en-GB"/>
          </a:p>
        </p:txBody>
      </p:sp>
    </p:spTree>
    <p:extLst>
      <p:ext uri="{BB962C8B-B14F-4D97-AF65-F5344CB8AC3E}">
        <p14:creationId xmlns:p14="http://schemas.microsoft.com/office/powerpoint/2010/main" val="1809562325"/>
      </p:ext>
    </p:extLst>
  </p:cSld>
  <p:clrMapOvr>
    <a:masterClrMapping/>
  </p:clrMapOvr>
  <p:transition spd="med"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6FE5119E-4926-4140-ABF6-4F834CB65B3D}" type="slidenum">
              <a:rPr lang="en-GB"/>
              <a:pPr>
                <a:defRPr/>
              </a:pPr>
              <a:t>‹#›</a:t>
            </a:fld>
            <a:endParaRPr lang="en-GB"/>
          </a:p>
        </p:txBody>
      </p:sp>
    </p:spTree>
    <p:extLst>
      <p:ext uri="{BB962C8B-B14F-4D97-AF65-F5344CB8AC3E}">
        <p14:creationId xmlns:p14="http://schemas.microsoft.com/office/powerpoint/2010/main" val="834897646"/>
      </p:ext>
    </p:extLst>
  </p:cSld>
  <p:clrMapOvr>
    <a:masterClrMapping/>
  </p:clrMapOvr>
  <p:transition spd="med"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B59EEC96-C14D-4B78-A270-72D1D370C2A4}" type="slidenum">
              <a:rPr lang="en-GB"/>
              <a:pPr>
                <a:defRPr/>
              </a:pPr>
              <a:t>‹#›</a:t>
            </a:fld>
            <a:endParaRPr lang="en-GB"/>
          </a:p>
        </p:txBody>
      </p:sp>
    </p:spTree>
    <p:extLst>
      <p:ext uri="{BB962C8B-B14F-4D97-AF65-F5344CB8AC3E}">
        <p14:creationId xmlns:p14="http://schemas.microsoft.com/office/powerpoint/2010/main" val="903722197"/>
      </p:ext>
    </p:extLst>
  </p:cSld>
  <p:clrMapOvr>
    <a:masterClrMapping/>
  </p:clrMapOvr>
  <p:transition spd="med"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7FC56F5C-CE31-4D7F-873E-B48344C1331C}" type="slidenum">
              <a:rPr lang="en-GB"/>
              <a:pPr>
                <a:defRPr/>
              </a:pPr>
              <a:t>‹#›</a:t>
            </a:fld>
            <a:endParaRPr lang="en-GB"/>
          </a:p>
        </p:txBody>
      </p:sp>
    </p:spTree>
    <p:extLst>
      <p:ext uri="{BB962C8B-B14F-4D97-AF65-F5344CB8AC3E}">
        <p14:creationId xmlns:p14="http://schemas.microsoft.com/office/powerpoint/2010/main" val="1540999478"/>
      </p:ext>
    </p:extLst>
  </p:cSld>
  <p:clrMapOvr>
    <a:masterClrMapping/>
  </p:clrMapOvr>
  <p:transition spd="med"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27C5559-CB81-4C2C-B34E-8553F72B9DA8}" type="slidenum">
              <a:rPr lang="en-GB"/>
              <a:pPr>
                <a:defRPr/>
              </a:pPr>
              <a:t>‹#›</a:t>
            </a:fld>
            <a:endParaRPr lang="en-GB"/>
          </a:p>
        </p:txBody>
      </p:sp>
    </p:spTree>
    <p:extLst>
      <p:ext uri="{BB962C8B-B14F-4D97-AF65-F5344CB8AC3E}">
        <p14:creationId xmlns:p14="http://schemas.microsoft.com/office/powerpoint/2010/main" val="925832833"/>
      </p:ext>
    </p:extLst>
  </p:cSld>
  <p:clrMapOvr>
    <a:masterClrMapping/>
  </p:clrMapOvr>
  <p:transition spd="med"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88" y="0"/>
            <a:ext cx="9144001" cy="625475"/>
          </a:xfrm>
          <a:prstGeom prst="rect">
            <a:avLst/>
          </a:prstGeom>
          <a:solidFill>
            <a:schemeClr val="accent1"/>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7171"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717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GB"/>
          </a:p>
        </p:txBody>
      </p:sp>
      <p:sp>
        <p:nvSpPr>
          <p:cNvPr id="41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GB"/>
          </a:p>
        </p:txBody>
      </p:sp>
      <p:sp>
        <p:nvSpPr>
          <p:cNvPr id="41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3CB709BA-8B77-4C27-9AB7-516F6C987F1E}" type="slidenum">
              <a:rPr lang="en-GB"/>
              <a:pPr>
                <a:defRPr/>
              </a:pPr>
              <a:t>‹#›</a:t>
            </a:fld>
            <a:endParaRPr lang="en-GB"/>
          </a:p>
        </p:txBody>
      </p:sp>
      <p:pic>
        <p:nvPicPr>
          <p:cNvPr id="7176" name="Picture 8" descr="TCC Ext A Arcs Tit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00" y="1588"/>
            <a:ext cx="91916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MPA primary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7138" y="119063"/>
            <a:ext cx="13493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med" advClick="0"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1306513"/>
          </a:xfrm>
          <a:prstGeom prst="rect">
            <a:avLst/>
          </a:prstGeom>
          <a:solidFill>
            <a:schemeClr val="accent1"/>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8195" name="Picture 3" descr="TCC Ext A Arcs Tit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916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descr="MPA primary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9088" y="407988"/>
            <a:ext cx="21193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819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3" name="Date Placeholder 12"/>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GB"/>
          </a:p>
        </p:txBody>
      </p:sp>
      <p:sp>
        <p:nvSpPr>
          <p:cNvPr id="14" name="Footer Placeholder 13"/>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GB"/>
          </a:p>
        </p:txBody>
      </p:sp>
      <p:sp>
        <p:nvSpPr>
          <p:cNvPr id="15" name="Slide Number Placeholder 14"/>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3323416C-BAB4-4ED1-9888-F6D6E835415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advClick="0" advTm="5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file:///C:\Users\paul.pounsford\2014%20STAY%20SAFE\Dublin%20Presentation\images\quarry%20campaign%20-%20walker%20alt.wav" TargetMode="External"/><Relationship Id="rId7" Type="http://schemas.openxmlformats.org/officeDocument/2006/relationships/image" Target="../media/image15.jpeg"/><Relationship Id="rId2" Type="http://schemas.openxmlformats.org/officeDocument/2006/relationships/audio" Target="file:///C:\Users\paul.pounsford\2014%20STAY%20SAFE\Dublin%20Presentation\images\quarry%20campaign%20-%20harris%20alt.wav" TargetMode="External"/><Relationship Id="rId1" Type="http://schemas.openxmlformats.org/officeDocument/2006/relationships/audio" Target="file:///C:\Users\paul.pounsford\2014%20STAY%20SAFE\Dublin%20Presentation\images\quarry%20campaign%20-%20walker3.wav" TargetMode="Externa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9.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txBox="1">
            <a:spLocks/>
          </p:cNvSpPr>
          <p:nvPr/>
        </p:nvSpPr>
        <p:spPr bwMode="auto">
          <a:xfrm>
            <a:off x="685800" y="2635250"/>
            <a:ext cx="77724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3400"/>
              </a:lnSpc>
            </a:pPr>
            <a:r>
              <a:rPr lang="en-GB" altLang="en-US" sz="2800" b="1"/>
              <a:t>All Island Safety Conference</a:t>
            </a:r>
          </a:p>
          <a:p>
            <a:pPr algn="ctr" eaLnBrk="1" hangingPunct="1">
              <a:lnSpc>
                <a:spcPts val="3400"/>
              </a:lnSpc>
            </a:pPr>
            <a:r>
              <a:rPr lang="en-GB" altLang="en-US" sz="2800" b="1" i="1">
                <a:latin typeface="Trebuchet MS" pitchFamily="34" charset="0"/>
              </a:rPr>
              <a:t>19th November – </a:t>
            </a:r>
          </a:p>
          <a:p>
            <a:pPr algn="ctr" eaLnBrk="1" hangingPunct="1">
              <a:lnSpc>
                <a:spcPts val="3400"/>
              </a:lnSpc>
            </a:pPr>
            <a:endParaRPr lang="en-GB" altLang="en-US" sz="2800" b="1" i="1">
              <a:latin typeface="Trebuchet MS" pitchFamily="34" charset="0"/>
            </a:endParaRPr>
          </a:p>
          <a:p>
            <a:pPr algn="ctr" eaLnBrk="1" hangingPunct="1">
              <a:lnSpc>
                <a:spcPts val="3400"/>
              </a:lnSpc>
            </a:pPr>
            <a:endParaRPr lang="en-GB" altLang="en-US" sz="2800" b="1" i="1">
              <a:latin typeface="Trebuchet MS" pitchFamily="34" charset="0"/>
            </a:endParaRPr>
          </a:p>
          <a:p>
            <a:pPr algn="ctr" eaLnBrk="1" hangingPunct="1">
              <a:lnSpc>
                <a:spcPts val="3400"/>
              </a:lnSpc>
            </a:pPr>
            <a:r>
              <a:rPr lang="en-GB" altLang="en-US" b="1">
                <a:latin typeface="Trebuchet MS" pitchFamily="34" charset="0"/>
              </a:rPr>
              <a:t>Paul Pounsford, Daybreak Communications / MPA</a:t>
            </a:r>
          </a:p>
        </p:txBody>
      </p:sp>
      <p:sp>
        <p:nvSpPr>
          <p:cNvPr id="9219" name="Subtitle 2"/>
          <p:cNvSpPr txBox="1">
            <a:spLocks/>
          </p:cNvSpPr>
          <p:nvPr/>
        </p:nvSpPr>
        <p:spPr bwMode="auto">
          <a:xfrm>
            <a:off x="1543050" y="417195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spcBef>
                <a:spcPct val="20000"/>
              </a:spcBef>
            </a:pPr>
            <a:endParaRPr lang="en-US" altLang="en-US">
              <a:solidFill>
                <a:srgbClr val="002C5F"/>
              </a:solidFill>
              <a:latin typeface="Trebuchet MS"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
            </a:r>
            <a:br>
              <a:rPr lang="en-GB" altLang="en-US" smtClean="0"/>
            </a:br>
            <a:endParaRPr lang="en-GB" altLang="en-US" smtClean="0"/>
          </a:p>
        </p:txBody>
      </p:sp>
      <p:pic>
        <p:nvPicPr>
          <p:cNvPr id="14339" name="Content Placeholder 4" descr="beach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95738" y="1844675"/>
            <a:ext cx="4559300" cy="3887788"/>
          </a:xfrm>
        </p:spPr>
      </p:pic>
      <p:sp>
        <p:nvSpPr>
          <p:cNvPr id="14340" name="Text Placeholder 3"/>
          <p:cNvSpPr>
            <a:spLocks noGrp="1"/>
          </p:cNvSpPr>
          <p:nvPr>
            <p:ph type="body" sz="half" idx="2"/>
          </p:nvPr>
        </p:nvSpPr>
        <p:spPr/>
        <p:txBody>
          <a:bodyPr/>
          <a:lstStyle/>
          <a:p>
            <a:r>
              <a:rPr lang="en-GB" altLang="en-US" smtClean="0"/>
              <a:t>Water by far the most significant factor in fatalities</a:t>
            </a:r>
          </a:p>
          <a:p>
            <a:endParaRPr lang="en-GB" altLang="en-US" smtClean="0"/>
          </a:p>
          <a:p>
            <a:r>
              <a:rPr lang="en-GB" altLang="en-US" smtClean="0"/>
              <a:t>Predominantly disused sites</a:t>
            </a:r>
          </a:p>
          <a:p>
            <a:endParaRPr lang="en-GB" altLang="en-US" smtClean="0"/>
          </a:p>
          <a:p>
            <a:r>
              <a:rPr lang="en-GB" altLang="en-US" smtClean="0"/>
              <a:t>Many sites outside industry’s control</a:t>
            </a:r>
          </a:p>
          <a:p>
            <a:endParaRPr lang="en-GB" altLang="en-US" smtClean="0"/>
          </a:p>
          <a:p>
            <a:r>
              <a:rPr lang="en-GB" altLang="en-US" smtClean="0"/>
              <a:t>History of use for recreation by adults as well as teenagers / children</a:t>
            </a:r>
          </a:p>
          <a:p>
            <a:endParaRPr lang="en-GB" altLang="en-US" smtClean="0"/>
          </a:p>
          <a:p>
            <a:r>
              <a:rPr lang="en-GB" altLang="en-US" smtClean="0"/>
              <a:t>Many restored and abandoned sites open as a public amenity</a:t>
            </a:r>
          </a:p>
          <a:p>
            <a:endParaRPr lang="en-GB" altLang="en-US" smtClean="0"/>
          </a:p>
          <a:p>
            <a:r>
              <a:rPr lang="en-GB" altLang="en-US" smtClean="0"/>
              <a:t>Public do not understand the risks  - inspite of warnings see as harmless fun</a:t>
            </a:r>
          </a:p>
          <a:p>
            <a:endParaRPr lang="en-GB" altLang="en-US" smtClean="0"/>
          </a:p>
        </p:txBody>
      </p:sp>
    </p:spTree>
  </p:cSld>
  <p:clrMapOvr>
    <a:masterClrMapping/>
  </p:clrMapOvr>
  <p:transition spd="med"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5175"/>
            <a:ext cx="8229600" cy="652463"/>
          </a:xfrm>
        </p:spPr>
        <p:txBody>
          <a:bodyPr/>
          <a:lstStyle/>
          <a:p>
            <a:r>
              <a:rPr lang="en-GB" altLang="en-US" sz="2800" smtClean="0"/>
              <a:t>MPA Public Safety Summit – November 2013</a:t>
            </a:r>
          </a:p>
        </p:txBody>
      </p:sp>
      <p:sp>
        <p:nvSpPr>
          <p:cNvPr id="15363" name="Content Placeholder 2"/>
          <p:cNvSpPr>
            <a:spLocks noGrp="1"/>
          </p:cNvSpPr>
          <p:nvPr>
            <p:ph idx="1"/>
          </p:nvPr>
        </p:nvSpPr>
        <p:spPr/>
        <p:txBody>
          <a:bodyPr/>
          <a:lstStyle/>
          <a:p>
            <a:r>
              <a:rPr lang="en-GB" altLang="en-US" sz="2800" smtClean="0"/>
              <a:t>6 fatalities over a two month period</a:t>
            </a:r>
          </a:p>
          <a:p>
            <a:r>
              <a:rPr lang="en-GB" altLang="en-US" sz="2800" smtClean="0"/>
              <a:t>To share information and discuss the way forward in managing public safety in quarries</a:t>
            </a:r>
          </a:p>
          <a:p>
            <a:r>
              <a:rPr lang="en-GB" altLang="en-US" sz="2800" smtClean="0"/>
              <a:t>Over 40 different organisations represented</a:t>
            </a:r>
          </a:p>
          <a:p>
            <a:r>
              <a:rPr lang="en-GB" altLang="en-US" sz="2800" smtClean="0"/>
              <a:t>Sports and environmental organisations, landowners, emergency services, local government, safety organisations and operators.</a:t>
            </a:r>
          </a:p>
        </p:txBody>
      </p:sp>
    </p:spTree>
  </p:cSld>
  <p:clrMapOvr>
    <a:masterClrMapping/>
  </p:clrMapOvr>
  <p:transition spd="med"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Outcome from summit</a:t>
            </a:r>
          </a:p>
        </p:txBody>
      </p:sp>
      <p:sp>
        <p:nvSpPr>
          <p:cNvPr id="16387" name="Content Placeholder 2"/>
          <p:cNvSpPr>
            <a:spLocks noGrp="1"/>
          </p:cNvSpPr>
          <p:nvPr>
            <p:ph idx="1"/>
          </p:nvPr>
        </p:nvSpPr>
        <p:spPr/>
        <p:txBody>
          <a:bodyPr/>
          <a:lstStyle/>
          <a:p>
            <a:r>
              <a:rPr lang="en-GB" altLang="en-US" sz="2000" smtClean="0"/>
              <a:t>Fully engage MPA members</a:t>
            </a:r>
          </a:p>
          <a:p>
            <a:r>
              <a:rPr lang="en-GB" altLang="en-US" sz="2000" smtClean="0"/>
              <a:t>Ensure MPA member’s house in order</a:t>
            </a:r>
          </a:p>
          <a:p>
            <a:r>
              <a:rPr lang="en-GB" altLang="en-US" sz="2000" smtClean="0"/>
              <a:t>Water safety is a national issue</a:t>
            </a:r>
          </a:p>
          <a:p>
            <a:r>
              <a:rPr lang="en-GB" altLang="en-US" sz="2000" smtClean="0"/>
              <a:t>Provide leadership </a:t>
            </a:r>
          </a:p>
          <a:p>
            <a:r>
              <a:rPr lang="en-GB" altLang="en-US" sz="2000" smtClean="0"/>
              <a:t>Engage with organisations representing other site owners </a:t>
            </a:r>
          </a:p>
          <a:p>
            <a:r>
              <a:rPr lang="en-GB" altLang="en-US" sz="2000" smtClean="0"/>
              <a:t>Explore potential to develop sites as amenities</a:t>
            </a:r>
          </a:p>
          <a:p>
            <a:r>
              <a:rPr lang="en-GB" altLang="en-US" sz="2000" smtClean="0"/>
              <a:t>Raise public awareness – shared messages and collaboration</a:t>
            </a:r>
          </a:p>
          <a:p>
            <a:r>
              <a:rPr lang="en-GB" altLang="en-US" sz="2000" smtClean="0"/>
              <a:t>Gather better evidence</a:t>
            </a:r>
          </a:p>
          <a:p>
            <a:r>
              <a:rPr lang="en-GB" altLang="en-US" sz="2000" smtClean="0"/>
              <a:t>Local engagement</a:t>
            </a:r>
          </a:p>
          <a:p>
            <a:r>
              <a:rPr lang="en-GB" altLang="en-US" sz="2000" smtClean="0"/>
              <a:t>Evaluation of risk on a site by site basis</a:t>
            </a:r>
          </a:p>
          <a:p>
            <a:r>
              <a:rPr lang="en-GB" altLang="en-US" sz="2000" smtClean="0"/>
              <a:t>Public have responsibility for their safety</a:t>
            </a:r>
          </a:p>
          <a:p>
            <a:r>
              <a:rPr lang="en-GB" altLang="en-US" sz="2000" smtClean="0"/>
              <a:t>Review signage and safety devices</a:t>
            </a:r>
          </a:p>
        </p:txBody>
      </p:sp>
    </p:spTree>
  </p:cSld>
  <p:clrMapOvr>
    <a:masterClrMapping/>
  </p:clrMapOvr>
  <p:transition spd="med"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tLang="en-US" smtClean="0"/>
          </a:p>
        </p:txBody>
      </p:sp>
      <p:sp>
        <p:nvSpPr>
          <p:cNvPr id="17411" name="Text Placeholder 2"/>
          <p:cNvSpPr>
            <a:spLocks noGrp="1"/>
          </p:cNvSpPr>
          <p:nvPr>
            <p:ph type="body" idx="1"/>
          </p:nvPr>
        </p:nvSpPr>
        <p:spPr>
          <a:xfrm>
            <a:off x="431800" y="1376363"/>
            <a:ext cx="4040188" cy="820737"/>
          </a:xfrm>
        </p:spPr>
        <p:txBody>
          <a:bodyPr/>
          <a:lstStyle/>
          <a:p>
            <a:r>
              <a:rPr lang="en-GB" altLang="en-US" smtClean="0"/>
              <a:t> </a:t>
            </a:r>
          </a:p>
          <a:p>
            <a:r>
              <a:rPr lang="en-GB" altLang="en-US" smtClean="0"/>
              <a:t>MPA Guidelines on public safety</a:t>
            </a:r>
          </a:p>
        </p:txBody>
      </p:sp>
      <p:sp>
        <p:nvSpPr>
          <p:cNvPr id="17412" name="Content Placeholder 3"/>
          <p:cNvSpPr>
            <a:spLocks noGrp="1"/>
          </p:cNvSpPr>
          <p:nvPr>
            <p:ph sz="half" idx="2"/>
          </p:nvPr>
        </p:nvSpPr>
        <p:spPr/>
        <p:txBody>
          <a:bodyPr/>
          <a:lstStyle/>
          <a:p>
            <a:endParaRPr lang="en-GB" altLang="en-US" smtClean="0"/>
          </a:p>
          <a:p>
            <a:r>
              <a:rPr lang="en-GB" altLang="en-US" smtClean="0"/>
              <a:t>Site responsibility</a:t>
            </a:r>
          </a:p>
          <a:p>
            <a:r>
              <a:rPr lang="en-GB" altLang="en-US" smtClean="0"/>
              <a:t>Risk assessments</a:t>
            </a:r>
          </a:p>
          <a:p>
            <a:r>
              <a:rPr lang="en-GB" altLang="en-US" smtClean="0"/>
              <a:t>Signs and fencing</a:t>
            </a:r>
          </a:p>
          <a:p>
            <a:r>
              <a:rPr lang="en-GB" altLang="en-US" smtClean="0"/>
              <a:t>Management and control </a:t>
            </a:r>
          </a:p>
          <a:p>
            <a:r>
              <a:rPr lang="en-GB" altLang="en-US" smtClean="0"/>
              <a:t>Community engagement </a:t>
            </a:r>
          </a:p>
          <a:p>
            <a:endParaRPr lang="en-GB" altLang="en-US" smtClean="0"/>
          </a:p>
        </p:txBody>
      </p:sp>
      <p:sp>
        <p:nvSpPr>
          <p:cNvPr id="17413" name="Text Placeholder 4"/>
          <p:cNvSpPr>
            <a:spLocks noGrp="1"/>
          </p:cNvSpPr>
          <p:nvPr>
            <p:ph type="body" sz="quarter" idx="3"/>
          </p:nvPr>
        </p:nvSpPr>
        <p:spPr/>
        <p:txBody>
          <a:bodyPr/>
          <a:lstStyle/>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a:p>
            <a:endParaRPr lang="en-GB" altLang="en-US" smtClean="0"/>
          </a:p>
        </p:txBody>
      </p:sp>
      <p:sp>
        <p:nvSpPr>
          <p:cNvPr id="17414" name="Content Placeholder 5"/>
          <p:cNvSpPr>
            <a:spLocks noGrp="1"/>
          </p:cNvSpPr>
          <p:nvPr>
            <p:ph sz="quarter" idx="4"/>
          </p:nvPr>
        </p:nvSpPr>
        <p:spPr/>
        <p:txBody>
          <a:bodyPr/>
          <a:lstStyle/>
          <a:p>
            <a:endParaRPr lang="en-GB" altLang="en-US" smtClean="0"/>
          </a:p>
          <a:p>
            <a:r>
              <a:rPr lang="en-GB" altLang="en-US" smtClean="0"/>
              <a:t>Site action plans</a:t>
            </a:r>
          </a:p>
          <a:p>
            <a:r>
              <a:rPr lang="en-GB" altLang="en-US" smtClean="0"/>
              <a:t>Site emergency plans</a:t>
            </a:r>
          </a:p>
          <a:p>
            <a:r>
              <a:rPr lang="en-GB" altLang="en-US" smtClean="0"/>
              <a:t>Handover of sites</a:t>
            </a:r>
          </a:p>
          <a:p>
            <a:r>
              <a:rPr lang="en-GB" altLang="en-US" smtClean="0"/>
              <a:t>Statistics </a:t>
            </a:r>
          </a:p>
          <a:p>
            <a:r>
              <a:rPr lang="en-GB" altLang="en-US" smtClean="0"/>
              <a:t>Supporting campaigns</a:t>
            </a:r>
          </a:p>
          <a:p>
            <a:r>
              <a:rPr lang="en-GB" altLang="en-US" smtClean="0"/>
              <a:t>Planning </a:t>
            </a:r>
          </a:p>
        </p:txBody>
      </p:sp>
    </p:spTree>
  </p:cSld>
  <p:clrMapOvr>
    <a:masterClrMapping/>
  </p:clrMapOvr>
  <p:transition spd="med"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57200" y="800100"/>
            <a:ext cx="8229600" cy="617538"/>
          </a:xfrm>
        </p:spPr>
        <p:txBody>
          <a:bodyPr/>
          <a:lstStyle/>
          <a:p>
            <a:r>
              <a:rPr lang="en-GB" altLang="en-US" sz="3200" smtClean="0"/>
              <a:t>Results from quarry managers survey 2013</a:t>
            </a:r>
          </a:p>
        </p:txBody>
      </p:sp>
      <p:sp>
        <p:nvSpPr>
          <p:cNvPr id="5124" name="Content Placeholder 2"/>
          <p:cNvSpPr>
            <a:spLocks noGrp="1"/>
          </p:cNvSpPr>
          <p:nvPr>
            <p:ph idx="1"/>
          </p:nvPr>
        </p:nvSpPr>
        <p:spPr/>
        <p:txBody>
          <a:bodyPr/>
          <a:lstStyle/>
          <a:p>
            <a:endParaRPr lang="en-US" altLang="en-US" smtClean="0"/>
          </a:p>
        </p:txBody>
      </p:sp>
      <p:graphicFrame>
        <p:nvGraphicFramePr>
          <p:cNvPr id="5122" name="Object 2"/>
          <p:cNvGraphicFramePr>
            <a:graphicFrameLocks noChangeAspect="1"/>
          </p:cNvGraphicFramePr>
          <p:nvPr/>
        </p:nvGraphicFramePr>
        <p:xfrm>
          <a:off x="3167063" y="2205038"/>
          <a:ext cx="2871787" cy="3543300"/>
        </p:xfrm>
        <a:graphic>
          <a:graphicData uri="http://schemas.openxmlformats.org/presentationml/2006/ole">
            <mc:AlternateContent xmlns:mc="http://schemas.openxmlformats.org/markup-compatibility/2006">
              <mc:Choice xmlns:v="urn:schemas-microsoft-com:vml" Requires="v">
                <p:oleObj spid="_x0000_s5125" name="Acrobat Document" r:id="rId3" imgW="5667122" imgH="8019837" progId="AcroExch.Document.7">
                  <p:embed/>
                </p:oleObj>
              </mc:Choice>
              <mc:Fallback>
                <p:oleObj name="Acrobat Document" r:id="rId3" imgW="5667122" imgH="8019837"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3" y="2205038"/>
                        <a:ext cx="287178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57225"/>
            <a:ext cx="3008313" cy="777875"/>
          </a:xfrm>
        </p:spPr>
        <p:txBody>
          <a:bodyPr/>
          <a:lstStyle/>
          <a:p>
            <a:r>
              <a:rPr lang="en-GB" altLang="en-US" smtClean="0"/>
              <a:t>Stay Safe - Media</a:t>
            </a:r>
            <a:br>
              <a:rPr lang="en-GB" altLang="en-US" smtClean="0"/>
            </a:br>
            <a:endParaRPr lang="en-GB" altLang="en-US" smtClean="0"/>
          </a:p>
        </p:txBody>
      </p:sp>
      <p:sp>
        <p:nvSpPr>
          <p:cNvPr id="18435" name="Text Placeholder 3"/>
          <p:cNvSpPr>
            <a:spLocks noGrp="1"/>
          </p:cNvSpPr>
          <p:nvPr>
            <p:ph type="body" sz="half" idx="2"/>
          </p:nvPr>
        </p:nvSpPr>
        <p:spPr/>
        <p:txBody>
          <a:bodyPr/>
          <a:lstStyle/>
          <a:p>
            <a:pPr>
              <a:buFontTx/>
              <a:buChar char="•"/>
            </a:pPr>
            <a:r>
              <a:rPr lang="en-GB" altLang="en-US" sz="2000" smtClean="0"/>
              <a:t>Focus on local radio,       press &amp; TV</a:t>
            </a:r>
          </a:p>
          <a:p>
            <a:pPr>
              <a:buFontTx/>
              <a:buChar char="•"/>
            </a:pPr>
            <a:r>
              <a:rPr lang="en-GB" altLang="en-US" sz="2000" smtClean="0"/>
              <a:t>Media events </a:t>
            </a:r>
          </a:p>
          <a:p>
            <a:pPr>
              <a:buFontTx/>
              <a:buChar char="•"/>
            </a:pPr>
            <a:r>
              <a:rPr lang="en-GB" altLang="en-US" sz="2000" smtClean="0"/>
              <a:t>Parent champions</a:t>
            </a:r>
          </a:p>
          <a:p>
            <a:pPr>
              <a:buFontTx/>
              <a:buChar char="•"/>
            </a:pPr>
            <a:r>
              <a:rPr lang="en-GB" altLang="en-US" sz="2000" smtClean="0"/>
              <a:t>Other stakeholders</a:t>
            </a:r>
          </a:p>
          <a:p>
            <a:pPr>
              <a:buFontTx/>
              <a:buChar char="•"/>
            </a:pPr>
            <a:r>
              <a:rPr lang="en-GB" altLang="en-US" sz="2000" smtClean="0"/>
              <a:t>Regional statistics</a:t>
            </a:r>
          </a:p>
          <a:p>
            <a:pPr>
              <a:buFontTx/>
              <a:buChar char="•"/>
            </a:pPr>
            <a:r>
              <a:rPr lang="en-GB" altLang="en-US" sz="2000" smtClean="0"/>
              <a:t>Maps </a:t>
            </a:r>
          </a:p>
          <a:p>
            <a:pPr>
              <a:buFontTx/>
              <a:buChar char="•"/>
            </a:pPr>
            <a:r>
              <a:rPr lang="en-GB" altLang="en-US" sz="2000" smtClean="0"/>
              <a:t>Local operator</a:t>
            </a:r>
          </a:p>
          <a:p>
            <a:pPr>
              <a:buFontTx/>
              <a:buChar char="•"/>
            </a:pPr>
            <a:r>
              <a:rPr lang="en-GB" altLang="en-US" sz="2000" smtClean="0"/>
              <a:t>Letters to editors</a:t>
            </a:r>
            <a:endParaRPr lang="en-GB" altLang="en-US" sz="1600" smtClean="0"/>
          </a:p>
        </p:txBody>
      </p:sp>
      <p:pic>
        <p:nvPicPr>
          <p:cNvPr id="18436" name="Content Placeholder 3" descr="Lafarge Tarmac's  staff at Sevenoaks  Quarry.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527425" y="1412875"/>
            <a:ext cx="3097213" cy="2065338"/>
          </a:xfrm>
        </p:spPr>
      </p:pic>
      <p:pic>
        <p:nvPicPr>
          <p:cNvPr id="18437" name="Content Placeholder 5" descr="Kent Fire and Rescue Service  water rescue team in quarry dem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425" y="4437063"/>
            <a:ext cx="25336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GB" altLang="en-US" smtClean="0"/>
              <a:t>Stay Safe resources</a:t>
            </a:r>
          </a:p>
        </p:txBody>
      </p:sp>
      <p:pic>
        <p:nvPicPr>
          <p:cNvPr id="6148" name="Content Placeholder 4" descr="564915_305658769518806_297559747_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940425" y="1052513"/>
            <a:ext cx="2628900" cy="2457450"/>
          </a:xfrm>
        </p:spPr>
      </p:pic>
      <p:sp>
        <p:nvSpPr>
          <p:cNvPr id="6149" name="Text Placeholder 3"/>
          <p:cNvSpPr>
            <a:spLocks noGrp="1"/>
          </p:cNvSpPr>
          <p:nvPr>
            <p:ph type="body" sz="half" idx="2"/>
          </p:nvPr>
        </p:nvSpPr>
        <p:spPr/>
        <p:txBody>
          <a:bodyPr/>
          <a:lstStyle/>
          <a:p>
            <a:pPr>
              <a:buFontTx/>
              <a:buChar char="•"/>
            </a:pPr>
            <a:endParaRPr lang="en-GB" altLang="en-US" sz="2000" smtClean="0"/>
          </a:p>
          <a:p>
            <a:pPr>
              <a:buFontTx/>
              <a:buChar char="•"/>
            </a:pPr>
            <a:endParaRPr lang="en-GB" altLang="en-US" sz="2000" smtClean="0"/>
          </a:p>
          <a:p>
            <a:pPr>
              <a:buFontTx/>
              <a:buChar char="•"/>
            </a:pPr>
            <a:r>
              <a:rPr lang="en-GB" altLang="en-US" sz="2000" smtClean="0"/>
              <a:t>Videos</a:t>
            </a:r>
          </a:p>
          <a:p>
            <a:pPr>
              <a:buFontTx/>
              <a:buChar char="•"/>
            </a:pPr>
            <a:r>
              <a:rPr lang="en-GB" altLang="en-US" sz="2000" smtClean="0"/>
              <a:t>Facebook page</a:t>
            </a:r>
          </a:p>
          <a:p>
            <a:pPr>
              <a:buFontTx/>
              <a:buChar char="•"/>
            </a:pPr>
            <a:r>
              <a:rPr lang="en-GB" altLang="en-US" sz="2000" smtClean="0"/>
              <a:t>Leaflets</a:t>
            </a:r>
          </a:p>
          <a:p>
            <a:pPr>
              <a:buFontTx/>
              <a:buChar char="•"/>
            </a:pPr>
            <a:r>
              <a:rPr lang="en-GB" altLang="en-US" sz="2000" smtClean="0"/>
              <a:t>Website</a:t>
            </a:r>
          </a:p>
          <a:p>
            <a:pPr>
              <a:buFontTx/>
              <a:buChar char="•"/>
            </a:pPr>
            <a:r>
              <a:rPr lang="en-GB" altLang="en-US" sz="2000" smtClean="0"/>
              <a:t>Educational resources</a:t>
            </a:r>
          </a:p>
          <a:p>
            <a:pPr>
              <a:buFontTx/>
              <a:buChar char="•"/>
            </a:pPr>
            <a:r>
              <a:rPr lang="en-GB" altLang="en-US" sz="2000" smtClean="0"/>
              <a:t>Guidance to quarry managers</a:t>
            </a:r>
          </a:p>
          <a:p>
            <a:pPr>
              <a:buFontTx/>
              <a:buChar char="•"/>
            </a:pPr>
            <a:r>
              <a:rPr lang="en-GB" altLang="en-US" sz="2000" smtClean="0"/>
              <a:t>Reminders to operators </a:t>
            </a:r>
          </a:p>
          <a:p>
            <a:pPr>
              <a:buFontTx/>
              <a:buChar char="•"/>
            </a:pPr>
            <a:r>
              <a:rPr lang="en-GB" altLang="en-US" sz="2000" smtClean="0"/>
              <a:t> Promotional aids</a:t>
            </a:r>
          </a:p>
        </p:txBody>
      </p:sp>
      <p:graphicFrame>
        <p:nvGraphicFramePr>
          <p:cNvPr id="6146" name="Object 3"/>
          <p:cNvGraphicFramePr>
            <a:graphicFrameLocks noChangeAspect="1"/>
          </p:cNvGraphicFramePr>
          <p:nvPr/>
        </p:nvGraphicFramePr>
        <p:xfrm>
          <a:off x="3881438" y="2738438"/>
          <a:ext cx="1381125" cy="1381125"/>
        </p:xfrm>
        <a:graphic>
          <a:graphicData uri="http://schemas.openxmlformats.org/presentationml/2006/ole">
            <mc:AlternateContent xmlns:mc="http://schemas.openxmlformats.org/markup-compatibility/2006">
              <mc:Choice xmlns:v="urn:schemas-microsoft-com:vml" Requires="v">
                <p:oleObj spid="_x0000_s6150" name="Acrobat Document" r:id="rId4" imgW="1381041" imgH="1380904" progId="AcroExch.Document.7">
                  <p:embed/>
                </p:oleObj>
              </mc:Choice>
              <mc:Fallback>
                <p:oleObj name="Acrobat Document" r:id="rId4" imgW="1381041" imgH="1380904"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438" y="2738438"/>
                        <a:ext cx="13811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5175"/>
            <a:ext cx="8229600" cy="652463"/>
          </a:xfrm>
        </p:spPr>
        <p:txBody>
          <a:bodyPr/>
          <a:lstStyle/>
          <a:p>
            <a:r>
              <a:rPr lang="en-GB" altLang="en-US" smtClean="0"/>
              <a:t>Community engagement</a:t>
            </a:r>
          </a:p>
        </p:txBody>
      </p:sp>
      <p:sp>
        <p:nvSpPr>
          <p:cNvPr id="19459" name="Content Placeholder 2"/>
          <p:cNvSpPr>
            <a:spLocks noGrp="1"/>
          </p:cNvSpPr>
          <p:nvPr>
            <p:ph sz="half" idx="1"/>
          </p:nvPr>
        </p:nvSpPr>
        <p:spPr/>
        <p:txBody>
          <a:bodyPr/>
          <a:lstStyle/>
          <a:p>
            <a:r>
              <a:rPr lang="en-GB" altLang="en-US" smtClean="0"/>
              <a:t>Schools visits</a:t>
            </a:r>
          </a:p>
          <a:p>
            <a:r>
              <a:rPr lang="en-GB" altLang="en-US" smtClean="0"/>
              <a:t>Quarry open days</a:t>
            </a:r>
          </a:p>
          <a:p>
            <a:r>
              <a:rPr lang="en-GB" altLang="en-US" smtClean="0"/>
              <a:t>Parish council</a:t>
            </a:r>
          </a:p>
          <a:p>
            <a:r>
              <a:rPr lang="en-GB" altLang="en-US" smtClean="0"/>
              <a:t>Youth workers</a:t>
            </a:r>
          </a:p>
          <a:p>
            <a:r>
              <a:rPr lang="en-GB" altLang="en-US" smtClean="0"/>
              <a:t>Neighbours</a:t>
            </a:r>
          </a:p>
          <a:p>
            <a:r>
              <a:rPr lang="en-GB" altLang="en-US" smtClean="0"/>
              <a:t>Local media</a:t>
            </a:r>
          </a:p>
          <a:p>
            <a:r>
              <a:rPr lang="en-GB" altLang="en-US" smtClean="0"/>
              <a:t>Emergency services</a:t>
            </a:r>
          </a:p>
          <a:p>
            <a:pPr>
              <a:buFontTx/>
              <a:buNone/>
            </a:pPr>
            <a:endParaRPr lang="en-GB" altLang="en-US" smtClean="0"/>
          </a:p>
        </p:txBody>
      </p:sp>
      <p:pic>
        <p:nvPicPr>
          <p:cNvPr id="19460" name="Content Placeholder 4" descr="DSC00887.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47913"/>
            <a:ext cx="4038600" cy="3028950"/>
          </a:xfrm>
        </p:spPr>
      </p:pic>
    </p:spTree>
  </p:cSld>
  <p:clrMapOvr>
    <a:masterClrMapping/>
  </p:clrMapOvr>
  <p:transition spd="med"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Other stakeholders</a:t>
            </a:r>
          </a:p>
        </p:txBody>
      </p:sp>
      <p:sp>
        <p:nvSpPr>
          <p:cNvPr id="20483" name="Content Placeholder 2"/>
          <p:cNvSpPr>
            <a:spLocks noGrp="1"/>
          </p:cNvSpPr>
          <p:nvPr>
            <p:ph sz="half" idx="1"/>
          </p:nvPr>
        </p:nvSpPr>
        <p:spPr/>
        <p:txBody>
          <a:bodyPr/>
          <a:lstStyle/>
          <a:p>
            <a:r>
              <a:rPr lang="en-GB" altLang="en-US" smtClean="0"/>
              <a:t>Inland Water safety Group</a:t>
            </a:r>
          </a:p>
          <a:p>
            <a:r>
              <a:rPr lang="en-GB" altLang="en-US" smtClean="0"/>
              <a:t>National strategy for water safety</a:t>
            </a:r>
          </a:p>
          <a:p>
            <a:r>
              <a:rPr lang="en-GB" altLang="en-US" smtClean="0"/>
              <a:t>WAID database</a:t>
            </a:r>
          </a:p>
          <a:p>
            <a:r>
              <a:rPr lang="en-GB" altLang="en-US" smtClean="0"/>
              <a:t>Emergency services</a:t>
            </a:r>
          </a:p>
          <a:p>
            <a:r>
              <a:rPr lang="en-GB" altLang="en-US" smtClean="0"/>
              <a:t>Sports Associations</a:t>
            </a:r>
          </a:p>
          <a:p>
            <a:r>
              <a:rPr lang="en-GB" altLang="en-US" smtClean="0"/>
              <a:t>Case studies</a:t>
            </a:r>
          </a:p>
          <a:p>
            <a:endParaRPr lang="en-GB" altLang="en-US" smtClean="0"/>
          </a:p>
        </p:txBody>
      </p:sp>
      <p:sp>
        <p:nvSpPr>
          <p:cNvPr id="20484" name="Content Placeholder 3"/>
          <p:cNvSpPr>
            <a:spLocks noGrp="1"/>
          </p:cNvSpPr>
          <p:nvPr>
            <p:ph sz="half" idx="2"/>
          </p:nvPr>
        </p:nvSpPr>
        <p:spPr/>
        <p:txBody>
          <a:bodyPr/>
          <a:lstStyle/>
          <a:p>
            <a:r>
              <a:rPr lang="en-GB" altLang="en-US" smtClean="0"/>
              <a:t>Other landowners</a:t>
            </a:r>
          </a:p>
          <a:p>
            <a:r>
              <a:rPr lang="en-GB" altLang="en-US" smtClean="0"/>
              <a:t>Local Authorities</a:t>
            </a:r>
          </a:p>
          <a:p>
            <a:r>
              <a:rPr lang="en-GB" altLang="en-US" smtClean="0"/>
              <a:t>Other operators</a:t>
            </a:r>
          </a:p>
          <a:p>
            <a:r>
              <a:rPr lang="en-GB" altLang="en-US" smtClean="0"/>
              <a:t>Planners</a:t>
            </a:r>
          </a:p>
        </p:txBody>
      </p:sp>
    </p:spTree>
  </p:cSld>
  <p:clrMapOvr>
    <a:masterClrMapping/>
  </p:clrMapOvr>
  <p:transition spd="med"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Stay Safe</a:t>
            </a:r>
          </a:p>
        </p:txBody>
      </p:sp>
      <p:pic>
        <p:nvPicPr>
          <p:cNvPr id="21507" name="Content Placeholder 3" descr="551737_305663152851701_2094407560_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9113" y="2363788"/>
            <a:ext cx="8105775" cy="3000375"/>
          </a:xfrm>
        </p:spPr>
      </p:pic>
    </p:spTree>
  </p:cSld>
  <p:clrMapOvr>
    <a:masterClrMapping/>
  </p:clrMapOvr>
  <p:transition spd="med"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Stay Safe</a:t>
            </a:r>
          </a:p>
        </p:txBody>
      </p:sp>
      <p:pic>
        <p:nvPicPr>
          <p:cNvPr id="10243" name="Content Placeholder 3" descr="551737_305663152851701_2094407560_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19113" y="2363788"/>
            <a:ext cx="8105775" cy="3000375"/>
          </a:xfrm>
        </p:spPr>
      </p:pic>
    </p:spTree>
  </p:cSld>
  <p:clrMapOvr>
    <a:masterClrMapping/>
  </p:clrMapOvr>
  <p:transition spd="med"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12"/>
          <p:cNvSpPr txBox="1">
            <a:spLocks noChangeArrowheads="1"/>
          </p:cNvSpPr>
          <p:nvPr/>
        </p:nvSpPr>
        <p:spPr bwMode="auto">
          <a:xfrm>
            <a:off x="1044575" y="657225"/>
            <a:ext cx="6877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a:latin typeface="Trebuchet MS" pitchFamily="34" charset="0"/>
              </a:rPr>
              <a:t>Activity associated with – 36 Fatalities </a:t>
            </a:r>
          </a:p>
          <a:p>
            <a:pPr algn="ctr" eaLnBrk="1" hangingPunct="1"/>
            <a:r>
              <a:rPr lang="en-GB" altLang="en-US" sz="2400">
                <a:latin typeface="Trebuchet MS" pitchFamily="34" charset="0"/>
              </a:rPr>
              <a:t>2008 to 2014</a:t>
            </a:r>
          </a:p>
        </p:txBody>
      </p:sp>
      <p:graphicFrame>
        <p:nvGraphicFramePr>
          <p:cNvPr id="1026" name="Chart 3"/>
          <p:cNvGraphicFramePr>
            <a:graphicFrameLocks/>
          </p:cNvGraphicFramePr>
          <p:nvPr/>
        </p:nvGraphicFramePr>
        <p:xfrm>
          <a:off x="958850" y="1541463"/>
          <a:ext cx="7048500" cy="5106987"/>
        </p:xfrm>
        <a:graphic>
          <a:graphicData uri="http://schemas.openxmlformats.org/presentationml/2006/ole">
            <mc:AlternateContent xmlns:mc="http://schemas.openxmlformats.org/markup-compatibility/2006">
              <mc:Choice xmlns:v="urn:schemas-microsoft-com:vml" Requires="v">
                <p:oleObj spid="_x0000_s1028" r:id="rId4" imgW="7047587" imgH="5108891" progId="Excel.Sheet.8">
                  <p:embed/>
                </p:oleObj>
              </mc:Choice>
              <mc:Fallback>
                <p:oleObj r:id="rId4" imgW="7047587" imgH="5108891"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50" y="1541463"/>
                        <a:ext cx="7048500" cy="5106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p:cNvSpPr txBox="1">
            <a:spLocks noChangeArrowheads="1"/>
          </p:cNvSpPr>
          <p:nvPr/>
        </p:nvSpPr>
        <p:spPr bwMode="auto">
          <a:xfrm>
            <a:off x="1908175" y="873125"/>
            <a:ext cx="5940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a:t>Gullet Quarry, Malvern</a:t>
            </a:r>
          </a:p>
        </p:txBody>
      </p:sp>
      <p:pic>
        <p:nvPicPr>
          <p:cNvPr id="11267" name="Picture 3" descr="Gullet image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50038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Gullet image 3.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6575" y="1628775"/>
            <a:ext cx="31369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Gullet image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6575" y="3968750"/>
            <a:ext cx="32035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8"/>
          <p:cNvSpPr txBox="1">
            <a:spLocks noChangeArrowheads="1"/>
          </p:cNvSpPr>
          <p:nvPr/>
        </p:nvSpPr>
        <p:spPr bwMode="auto">
          <a:xfrm>
            <a:off x="971550" y="5553075"/>
            <a:ext cx="3960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800">
                <a:solidFill>
                  <a:srgbClr val="FF0000"/>
                </a:solidFill>
              </a:rPr>
              <a:t>Double Fatality 2013 - Drowning</a:t>
            </a:r>
            <a:endParaRPr lang="en-US" altLang="en-US" sz="2800">
              <a:solidFill>
                <a:srgbClr val="FF0000"/>
              </a:solidFill>
            </a:endParaRPr>
          </a:p>
        </p:txBody>
      </p:sp>
    </p:spTree>
  </p:cSld>
  <p:clrMapOvr>
    <a:masterClrMapping/>
  </p:clrMapOvr>
  <p:transition spd="med"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2"/>
          <p:cNvSpPr txBox="1">
            <a:spLocks noChangeArrowheads="1"/>
          </p:cNvSpPr>
          <p:nvPr/>
        </p:nvSpPr>
        <p:spPr bwMode="auto">
          <a:xfrm>
            <a:off x="1044575" y="657225"/>
            <a:ext cx="6877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400">
                <a:latin typeface="Trebuchet MS" pitchFamily="34" charset="0"/>
              </a:rPr>
              <a:t>Activity associated with – 35 Non-fatal injuries 2008 to 2014</a:t>
            </a:r>
          </a:p>
        </p:txBody>
      </p:sp>
      <p:graphicFrame>
        <p:nvGraphicFramePr>
          <p:cNvPr id="2050" name="Chart 3"/>
          <p:cNvGraphicFramePr>
            <a:graphicFrameLocks/>
          </p:cNvGraphicFramePr>
          <p:nvPr/>
        </p:nvGraphicFramePr>
        <p:xfrm>
          <a:off x="560388" y="1436688"/>
          <a:ext cx="8131175" cy="5138737"/>
        </p:xfrm>
        <a:graphic>
          <a:graphicData uri="http://schemas.openxmlformats.org/presentationml/2006/ole">
            <mc:AlternateContent xmlns:mc="http://schemas.openxmlformats.org/markup-compatibility/2006">
              <mc:Choice xmlns:v="urn:schemas-microsoft-com:vml" Requires="v">
                <p:oleObj spid="_x0000_s2052" r:id="rId4" imgW="8132769" imgH="5139373" progId="Excel.Sheet.8">
                  <p:embed/>
                </p:oleObj>
              </mc:Choice>
              <mc:Fallback>
                <p:oleObj r:id="rId4" imgW="8132769" imgH="5139373"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1436688"/>
                        <a:ext cx="8131175" cy="513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0" y="728663"/>
            <a:ext cx="72771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p:cNvSpPr txBox="1">
            <a:spLocks noChangeArrowheads="1"/>
          </p:cNvSpPr>
          <p:nvPr/>
        </p:nvSpPr>
        <p:spPr bwMode="auto">
          <a:xfrm>
            <a:off x="1042988" y="701675"/>
            <a:ext cx="6877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3200">
                <a:latin typeface="Trebuchet MS" pitchFamily="34" charset="0"/>
              </a:rPr>
              <a:t>Age Distribution</a:t>
            </a:r>
          </a:p>
        </p:txBody>
      </p:sp>
      <p:graphicFrame>
        <p:nvGraphicFramePr>
          <p:cNvPr id="3074" name="Chart 3"/>
          <p:cNvGraphicFramePr>
            <a:graphicFrameLocks/>
          </p:cNvGraphicFramePr>
          <p:nvPr/>
        </p:nvGraphicFramePr>
        <p:xfrm>
          <a:off x="560388" y="1222375"/>
          <a:ext cx="7734300" cy="5318125"/>
        </p:xfrm>
        <a:graphic>
          <a:graphicData uri="http://schemas.openxmlformats.org/presentationml/2006/ole">
            <mc:AlternateContent xmlns:mc="http://schemas.openxmlformats.org/markup-compatibility/2006">
              <mc:Choice xmlns:v="urn:schemas-microsoft-com:vml" Requires="v">
                <p:oleObj spid="_x0000_s3076" r:id="rId4" imgW="7736494" imgH="5316173" progId="Excel.Sheet.8">
                  <p:embed/>
                </p:oleObj>
              </mc:Choice>
              <mc:Fallback>
                <p:oleObj r:id="rId4" imgW="7736494" imgH="5316173"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88" y="1222375"/>
                        <a:ext cx="7734300" cy="531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endParaRPr lang="en-US" altLang="en-US" smtClean="0"/>
          </a:p>
        </p:txBody>
      </p:sp>
      <p:pic>
        <p:nvPicPr>
          <p:cNvPr id="13315" name="Content Placeholder 4" descr="jayharris.jpg"/>
          <p:cNvPicPr>
            <a:picLocks noGrp="1" noChangeAspect="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431800" y="1881188"/>
            <a:ext cx="2352675" cy="1763712"/>
          </a:xfrm>
        </p:spPr>
      </p:pic>
      <p:pic>
        <p:nvPicPr>
          <p:cNvPr id="13316" name="Picture 6" descr="ryan walk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263" y="4184650"/>
            <a:ext cx="2124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C:\Users\paul.pounsford\2014 STAY SAFE\Dublin Presentation\images\danny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6350" y="1952625"/>
            <a:ext cx="4318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quarry campaign - walker3.wav">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3024188" y="5805488"/>
            <a:ext cx="22383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quarry campaign - harris alt.wav">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576263" y="3213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quarry campaign - walker alt.wav">
            <a:hlinkClick r:id="" action="ppaction://media"/>
          </p:cNvPr>
          <p:cNvPicPr>
            <a:picLocks noRot="1" noChangeAspect="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2195513" y="58054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500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721"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679" fill="hold"/>
                                        <p:tgtEl>
                                          <p:spTgt spid="13"/>
                                        </p:tgtEl>
                                      </p:cBhvr>
                                    </p:cmd>
                                  </p:childTnLst>
                                </p:cTn>
                              </p:par>
                            </p:childTnLst>
                          </p:cTn>
                        </p:par>
                      </p:childTnLst>
                    </p:cTn>
                  </p:par>
                </p:childTnLst>
              </p:cTn>
              <p:nextCondLst>
                <p:cond evt="onClick" delay="0">
                  <p:tgtEl>
                    <p:spTgt spid="1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4397" fill="hold"/>
                                        <p:tgtEl>
                                          <p:spTgt spid="15"/>
                                        </p:tgtEl>
                                      </p:cBhvr>
                                    </p:cmd>
                                  </p:childTnLst>
                                </p:cTn>
                              </p:par>
                            </p:childTnLst>
                          </p:cTn>
                        </p:par>
                      </p:childTnLst>
                    </p:cTn>
                  </p:par>
                </p:childTnLst>
              </p:cTn>
              <p:nextCondLst>
                <p:cond evt="onClick" delay="0">
                  <p:tgtEl>
                    <p:spTgt spid="1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Box 12"/>
          <p:cNvSpPr txBox="1">
            <a:spLocks noChangeArrowheads="1"/>
          </p:cNvSpPr>
          <p:nvPr/>
        </p:nvSpPr>
        <p:spPr bwMode="auto">
          <a:xfrm>
            <a:off x="1193800" y="765175"/>
            <a:ext cx="6877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3200">
                <a:latin typeface="Trebuchet MS" pitchFamily="34" charset="0"/>
              </a:rPr>
              <a:t>Site ownership</a:t>
            </a:r>
          </a:p>
        </p:txBody>
      </p:sp>
      <p:graphicFrame>
        <p:nvGraphicFramePr>
          <p:cNvPr id="4098" name="Chart 4"/>
          <p:cNvGraphicFramePr>
            <a:graphicFrameLocks/>
          </p:cNvGraphicFramePr>
          <p:nvPr/>
        </p:nvGraphicFramePr>
        <p:xfrm>
          <a:off x="128588" y="1339850"/>
          <a:ext cx="4554537" cy="5056188"/>
        </p:xfrm>
        <a:graphic>
          <a:graphicData uri="http://schemas.openxmlformats.org/presentationml/2006/ole">
            <mc:AlternateContent xmlns:mc="http://schemas.openxmlformats.org/markup-compatibility/2006">
              <mc:Choice xmlns:v="urn:schemas-microsoft-com:vml" Requires="v">
                <p:oleObj spid="_x0000_s4101" r:id="rId4" imgW="4554107" imgH="5054022" progId="Excel.Sheet.8">
                  <p:embed/>
                </p:oleObj>
              </mc:Choice>
              <mc:Fallback>
                <p:oleObj r:id="rId4" imgW="4554107" imgH="5054022" progId="Excel.Shee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1339850"/>
                        <a:ext cx="4554537" cy="505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Chart 5"/>
          <p:cNvGraphicFramePr>
            <a:graphicFrameLocks/>
          </p:cNvGraphicFramePr>
          <p:nvPr/>
        </p:nvGraphicFramePr>
        <p:xfrm>
          <a:off x="4700588" y="1362075"/>
          <a:ext cx="4327525" cy="5141913"/>
        </p:xfrm>
        <a:graphic>
          <a:graphicData uri="http://schemas.openxmlformats.org/presentationml/2006/ole">
            <mc:AlternateContent xmlns:mc="http://schemas.openxmlformats.org/markup-compatibility/2006">
              <mc:Choice xmlns:v="urn:schemas-microsoft-com:vml" Requires="v">
                <p:oleObj spid="_x0000_s4102" r:id="rId6" imgW="4328535" imgH="5145470" progId="Excel.Sheet.8">
                  <p:embed/>
                </p:oleObj>
              </mc:Choice>
              <mc:Fallback>
                <p:oleObj r:id="rId6" imgW="4328535" imgH="5145470" progId="Excel.Sheet.8">
                  <p:embed/>
                  <p:pic>
                    <p:nvPicPr>
                      <p:cNvPr id="0" name="Char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0588" y="1362075"/>
                        <a:ext cx="4327525" cy="514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Click="0" advTm="5000"/>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26604</TotalTime>
  <Words>787</Words>
  <Application>Microsoft Office PowerPoint</Application>
  <PresentationFormat>On-screen Show (4:3)</PresentationFormat>
  <Paragraphs>141</Paragraphs>
  <Slides>19</Slides>
  <Notes>7</Notes>
  <HiddenSlides>0</HiddenSlides>
  <MMClips>3</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5" baseType="lpstr">
      <vt:lpstr>Arial</vt:lpstr>
      <vt:lpstr>Trebuchet MS</vt:lpstr>
      <vt:lpstr>1_Default Design</vt:lpstr>
      <vt:lpstr>2_Default Design</vt:lpstr>
      <vt:lpstr>Microsoft Office Excel 97-2003 Worksheet</vt:lpstr>
      <vt:lpstr>Adobe Acrobat Document</vt:lpstr>
      <vt:lpstr>PowerPoint Presentation</vt:lpstr>
      <vt:lpstr>Stay Safe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MPA Public Safety Summit – November 2013</vt:lpstr>
      <vt:lpstr>Outcome from summit</vt:lpstr>
      <vt:lpstr>PowerPoint Presentation</vt:lpstr>
      <vt:lpstr>Results from quarry managers survey 2013</vt:lpstr>
      <vt:lpstr>Stay Safe - Media </vt:lpstr>
      <vt:lpstr>Stay Safe resources</vt:lpstr>
      <vt:lpstr>Community engagement</vt:lpstr>
      <vt:lpstr>Other stakeholders</vt:lpstr>
      <vt:lpstr>Stay Safe</vt:lpstr>
    </vt:vector>
  </TitlesOfParts>
  <Company>QPA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Isles</dc:creator>
  <cp:lastModifiedBy>jimh</cp:lastModifiedBy>
  <cp:revision>997</cp:revision>
  <cp:lastPrinted>2012-02-29T08:11:46Z</cp:lastPrinted>
  <dcterms:created xsi:type="dcterms:W3CDTF">2007-02-26T07:10:35Z</dcterms:created>
  <dcterms:modified xsi:type="dcterms:W3CDTF">2014-11-17T13:56:36Z</dcterms:modified>
</cp:coreProperties>
</file>