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4"/>
  </p:notesMasterIdLst>
  <p:sldIdLst>
    <p:sldId id="274" r:id="rId7"/>
    <p:sldId id="285" r:id="rId8"/>
    <p:sldId id="259" r:id="rId9"/>
    <p:sldId id="260" r:id="rId10"/>
    <p:sldId id="261" r:id="rId11"/>
    <p:sldId id="262" r:id="rId12"/>
    <p:sldId id="275" r:id="rId13"/>
    <p:sldId id="263" r:id="rId14"/>
    <p:sldId id="264" r:id="rId15"/>
    <p:sldId id="279" r:id="rId16"/>
    <p:sldId id="266" r:id="rId17"/>
    <p:sldId id="258" r:id="rId18"/>
    <p:sldId id="282" r:id="rId19"/>
    <p:sldId id="278" r:id="rId20"/>
    <p:sldId id="281" r:id="rId21"/>
    <p:sldId id="283"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4702"/>
  </p:normalViewPr>
  <p:slideViewPr>
    <p:cSldViewPr snapToGrid="0" snapToObjects="1">
      <p:cViewPr varScale="1">
        <p:scale>
          <a:sx n="65" d="100"/>
          <a:sy n="65" d="100"/>
        </p:scale>
        <p:origin x="700"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48848-245E-924A-8796-AB1509977725}" type="datetimeFigureOut">
              <a:rPr lang="en-US" smtClean="0"/>
              <a:t>4/23/2024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E4E29-AAD4-4445-A2C1-9AEC00F16934}" type="slidenum">
              <a:rPr lang="en-US" smtClean="0"/>
              <a:t>‹#›</a:t>
            </a:fld>
            <a:endParaRPr lang="en-US" dirty="0"/>
          </a:p>
        </p:txBody>
      </p:sp>
    </p:spTree>
    <p:extLst>
      <p:ext uri="{BB962C8B-B14F-4D97-AF65-F5344CB8AC3E}">
        <p14:creationId xmlns:p14="http://schemas.microsoft.com/office/powerpoint/2010/main" val="290871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perform and contrive what we showcase. Our mood and feelings to the world alter depending on motivation, cues in the situation and sense of the environment. We are made up of past experiences and how they made us feel, both good and bad.</a:t>
            </a:r>
            <a:endParaRPr lang="en-IE" dirty="0"/>
          </a:p>
        </p:txBody>
      </p:sp>
      <p:sp>
        <p:nvSpPr>
          <p:cNvPr id="4" name="Slide Number Placeholder 3"/>
          <p:cNvSpPr>
            <a:spLocks noGrp="1"/>
          </p:cNvSpPr>
          <p:nvPr>
            <p:ph type="sldNum" sz="quarter" idx="10"/>
          </p:nvPr>
        </p:nvSpPr>
        <p:spPr/>
        <p:txBody>
          <a:bodyPr/>
          <a:lstStyle/>
          <a:p>
            <a:fld id="{890E4E29-AAD4-4445-A2C1-9AEC00F16934}" type="slidenum">
              <a:rPr lang="en-US" smtClean="0"/>
              <a:t>4</a:t>
            </a:fld>
            <a:endParaRPr lang="en-US" dirty="0"/>
          </a:p>
        </p:txBody>
      </p:sp>
    </p:spTree>
    <p:extLst>
      <p:ext uri="{BB962C8B-B14F-4D97-AF65-F5344CB8AC3E}">
        <p14:creationId xmlns:p14="http://schemas.microsoft.com/office/powerpoint/2010/main" val="273078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research findings 2-18-2024</a:t>
            </a:r>
            <a:endParaRPr lang="en-IE" dirty="0"/>
          </a:p>
        </p:txBody>
      </p:sp>
      <p:sp>
        <p:nvSpPr>
          <p:cNvPr id="4" name="Slide Number Placeholder 3"/>
          <p:cNvSpPr>
            <a:spLocks noGrp="1"/>
          </p:cNvSpPr>
          <p:nvPr>
            <p:ph type="sldNum" sz="quarter" idx="10"/>
          </p:nvPr>
        </p:nvSpPr>
        <p:spPr/>
        <p:txBody>
          <a:bodyPr/>
          <a:lstStyle/>
          <a:p>
            <a:fld id="{890E4E29-AAD4-4445-A2C1-9AEC00F16934}" type="slidenum">
              <a:rPr lang="en-US" smtClean="0"/>
              <a:t>6</a:t>
            </a:fld>
            <a:endParaRPr lang="en-US" dirty="0"/>
          </a:p>
        </p:txBody>
      </p:sp>
    </p:spTree>
    <p:extLst>
      <p:ext uri="{BB962C8B-B14F-4D97-AF65-F5344CB8AC3E}">
        <p14:creationId xmlns:p14="http://schemas.microsoft.com/office/powerpoint/2010/main" val="1378425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One exception: Optimum stress exposure – challenge/stimulation zone</a:t>
            </a:r>
          </a:p>
          <a:p>
            <a:endParaRPr lang="en-IE" dirty="0"/>
          </a:p>
        </p:txBody>
      </p:sp>
      <p:sp>
        <p:nvSpPr>
          <p:cNvPr id="4" name="Slide Number Placeholder 3"/>
          <p:cNvSpPr>
            <a:spLocks noGrp="1"/>
          </p:cNvSpPr>
          <p:nvPr>
            <p:ph type="sldNum" sz="quarter" idx="10"/>
          </p:nvPr>
        </p:nvSpPr>
        <p:spPr/>
        <p:txBody>
          <a:bodyPr/>
          <a:lstStyle/>
          <a:p>
            <a:fld id="{890E4E29-AAD4-4445-A2C1-9AEC00F16934}" type="slidenum">
              <a:rPr lang="en-US" smtClean="0"/>
              <a:t>7</a:t>
            </a:fld>
            <a:endParaRPr lang="en-US" dirty="0"/>
          </a:p>
        </p:txBody>
      </p:sp>
    </p:spTree>
    <p:extLst>
      <p:ext uri="{BB962C8B-B14F-4D97-AF65-F5344CB8AC3E}">
        <p14:creationId xmlns:p14="http://schemas.microsoft.com/office/powerpoint/2010/main" val="2902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oppositional linkages: 2 articles, findings and methods</a:t>
            </a:r>
            <a:endParaRPr lang="en-IE" dirty="0"/>
          </a:p>
        </p:txBody>
      </p:sp>
      <p:sp>
        <p:nvSpPr>
          <p:cNvPr id="4" name="Slide Number Placeholder 3"/>
          <p:cNvSpPr>
            <a:spLocks noGrp="1"/>
          </p:cNvSpPr>
          <p:nvPr>
            <p:ph type="sldNum" sz="quarter" idx="10"/>
          </p:nvPr>
        </p:nvSpPr>
        <p:spPr/>
        <p:txBody>
          <a:bodyPr/>
          <a:lstStyle/>
          <a:p>
            <a:fld id="{890E4E29-AAD4-4445-A2C1-9AEC00F16934}" type="slidenum">
              <a:rPr lang="en-US" smtClean="0"/>
              <a:t>8</a:t>
            </a:fld>
            <a:endParaRPr lang="en-US" dirty="0"/>
          </a:p>
        </p:txBody>
      </p:sp>
    </p:spTree>
    <p:extLst>
      <p:ext uri="{BB962C8B-B14F-4D97-AF65-F5344CB8AC3E}">
        <p14:creationId xmlns:p14="http://schemas.microsoft.com/office/powerpoint/2010/main" val="1824468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2B24590-81F6-C048-8668-754301CE3EBB}"/>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dirty="0"/>
          </a:p>
        </p:txBody>
      </p:sp>
      <p:sp>
        <p:nvSpPr>
          <p:cNvPr id="7" name="Text Placeholder 47">
            <a:extLst>
              <a:ext uri="{FF2B5EF4-FFF2-40B4-BE49-F238E27FC236}">
                <a16:creationId xmlns:a16="http://schemas.microsoft.com/office/drawing/2014/main" id="{405BED13-FBE6-7044-AB21-99BCE5DE1456}"/>
              </a:ext>
            </a:extLst>
          </p:cNvPr>
          <p:cNvSpPr>
            <a:spLocks noGrp="1"/>
          </p:cNvSpPr>
          <p:nvPr>
            <p:ph type="body" sz="quarter" idx="13" hasCustomPrompt="1"/>
          </p:nvPr>
        </p:nvSpPr>
        <p:spPr>
          <a:xfrm>
            <a:off x="4985138" y="3127913"/>
            <a:ext cx="4781551" cy="531019"/>
          </a:xfrm>
          <a:prstGeom prst="rect">
            <a:avLst/>
          </a:prstGeom>
        </p:spPr>
        <p:txBody>
          <a:bodyPr>
            <a:noAutofit/>
          </a:bodyPr>
          <a:lstStyle>
            <a:lvl1pPr marL="0" indent="0">
              <a:buNone/>
              <a:defRPr sz="3200" b="1">
                <a:solidFill>
                  <a:srgbClr val="275D90"/>
                </a:solidFill>
              </a:defRPr>
            </a:lvl1pPr>
            <a:lvl2pPr>
              <a:defRPr sz="2000"/>
            </a:lvl2pPr>
            <a:lvl3pPr>
              <a:defRPr sz="2000"/>
            </a:lvl3pPr>
            <a:lvl4pPr>
              <a:defRPr sz="2000"/>
            </a:lvl4pPr>
            <a:lvl5pPr>
              <a:defRPr sz="2000"/>
            </a:lvl5pPr>
          </a:lstStyle>
          <a:p>
            <a:pPr lvl="0"/>
            <a:r>
              <a:rPr lang="en-GB" dirty="0"/>
              <a:t>Insert title</a:t>
            </a:r>
            <a:endParaRPr lang="en-US" dirty="0"/>
          </a:p>
        </p:txBody>
      </p:sp>
      <p:sp>
        <p:nvSpPr>
          <p:cNvPr id="8" name="Text Placeholder 49">
            <a:extLst>
              <a:ext uri="{FF2B5EF4-FFF2-40B4-BE49-F238E27FC236}">
                <a16:creationId xmlns:a16="http://schemas.microsoft.com/office/drawing/2014/main" id="{7232E422-77DB-E345-90A1-32F60B3D08CC}"/>
              </a:ext>
            </a:extLst>
          </p:cNvPr>
          <p:cNvSpPr>
            <a:spLocks noGrp="1"/>
          </p:cNvSpPr>
          <p:nvPr>
            <p:ph type="body" sz="quarter" idx="15"/>
          </p:nvPr>
        </p:nvSpPr>
        <p:spPr>
          <a:xfrm>
            <a:off x="5137538" y="4924749"/>
            <a:ext cx="4629151" cy="531019"/>
          </a:xfrm>
          <a:prstGeom prst="rect">
            <a:avLst/>
          </a:prstGeom>
        </p:spPr>
        <p:txBody>
          <a:bodyPr>
            <a:noAutofit/>
          </a:bodyPr>
          <a:lstStyle>
            <a:lvl1pPr marL="0" indent="0">
              <a:spcBef>
                <a:spcPts val="1200"/>
              </a:spcBef>
              <a:buClr>
                <a:srgbClr val="F26122"/>
              </a:buClr>
              <a:buSzPct val="120000"/>
              <a:buFontTx/>
              <a:buNone/>
              <a:defRPr sz="1800">
                <a:solidFill>
                  <a:schemeClr val="bg1"/>
                </a:solidFill>
              </a:defRPr>
            </a:lvl1pPr>
            <a:lvl2pPr marL="409230" indent="0">
              <a:buFontTx/>
              <a:buNone/>
              <a:defRPr>
                <a:solidFill>
                  <a:schemeClr val="bg1"/>
                </a:solidFill>
              </a:defRPr>
            </a:lvl2pPr>
            <a:lvl3pPr marL="820710" indent="0">
              <a:buFontTx/>
              <a:buNone/>
              <a:defRPr>
                <a:solidFill>
                  <a:schemeClr val="bg1"/>
                </a:solidFill>
              </a:defRPr>
            </a:lvl3pPr>
          </a:lstStyle>
          <a:p>
            <a:pPr lvl="0"/>
            <a:r>
              <a:rPr lang="en-GB" dirty="0"/>
              <a:t>Click to edit Master text styles</a:t>
            </a:r>
          </a:p>
        </p:txBody>
      </p:sp>
      <p:pic>
        <p:nvPicPr>
          <p:cNvPr id="9" name="Picture 8" descr="Logo&#10;&#10;Description automatically generated with medium confidence">
            <a:extLst>
              <a:ext uri="{FF2B5EF4-FFF2-40B4-BE49-F238E27FC236}">
                <a16:creationId xmlns:a16="http://schemas.microsoft.com/office/drawing/2014/main" id="{624128D9-AD36-154B-A50D-39836D5D05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61295" y="490437"/>
            <a:ext cx="2696523" cy="1458746"/>
          </a:xfrm>
          <a:prstGeom prst="rect">
            <a:avLst/>
          </a:prstGeom>
        </p:spPr>
      </p:pic>
    </p:spTree>
    <p:extLst>
      <p:ext uri="{BB962C8B-B14F-4D97-AF65-F5344CB8AC3E}">
        <p14:creationId xmlns:p14="http://schemas.microsoft.com/office/powerpoint/2010/main" val="927272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50590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6C281A4-D115-8B46-90B6-CC3694A5511B}"/>
              </a:ext>
            </a:extLst>
          </p:cNvPr>
          <p:cNvPicPr>
            <a:picLocks noChangeAspect="1"/>
          </p:cNvPicPr>
          <p:nvPr userDrawn="1"/>
        </p:nvPicPr>
        <p:blipFill rotWithShape="1">
          <a:blip r:embed="rId2">
            <a:duotone>
              <a:prstClr val="black"/>
              <a:schemeClr val="accent1">
                <a:tint val="45000"/>
                <a:satMod val="400000"/>
              </a:schemeClr>
            </a:duotone>
            <a:alphaModFix amt="50000"/>
          </a:blip>
          <a:srcRect t="15355" b="10879"/>
          <a:stretch/>
        </p:blipFill>
        <p:spPr>
          <a:xfrm>
            <a:off x="-18287" y="-1"/>
            <a:ext cx="1194326" cy="6505904"/>
          </a:xfrm>
          <a:prstGeom prst="rect">
            <a:avLst/>
          </a:prstGeom>
        </p:spPr>
      </p:pic>
      <p:pic>
        <p:nvPicPr>
          <p:cNvPr id="12" name="Picture 11" descr="Logo&#10;&#10;Description automatically generated with medium confidence">
            <a:extLst>
              <a:ext uri="{FF2B5EF4-FFF2-40B4-BE49-F238E27FC236}">
                <a16:creationId xmlns:a16="http://schemas.microsoft.com/office/drawing/2014/main" id="{11257A3E-087C-9943-A69C-E34DBA629B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3" name="Picture 12" descr="Shape, rectangle&#10;&#10;Description automatically generated with medium confidence">
            <a:extLst>
              <a:ext uri="{FF2B5EF4-FFF2-40B4-BE49-F238E27FC236}">
                <a16:creationId xmlns:a16="http://schemas.microsoft.com/office/drawing/2014/main" id="{CC8EDA2F-CE0B-854D-B32C-1A9FD141D34D}"/>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670804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3692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6C281A4-D115-8B46-90B6-CC3694A5511B}"/>
              </a:ext>
            </a:extLst>
          </p:cNvPr>
          <p:cNvPicPr>
            <a:picLocks noChangeAspect="1"/>
          </p:cNvPicPr>
          <p:nvPr userDrawn="1"/>
        </p:nvPicPr>
        <p:blipFill rotWithShape="1">
          <a:blip r:embed="rId2">
            <a:duotone>
              <a:prstClr val="black"/>
              <a:schemeClr val="accent1">
                <a:tint val="45000"/>
                <a:satMod val="400000"/>
              </a:schemeClr>
            </a:duotone>
            <a:alphaModFix amt="41000"/>
          </a:blip>
          <a:srcRect t="-773" b="11533"/>
          <a:stretch/>
        </p:blipFill>
        <p:spPr>
          <a:xfrm>
            <a:off x="-18287" y="-84083"/>
            <a:ext cx="1194326" cy="6821214"/>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A1403F28-BF24-5C4F-8DAA-372B70E127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2" name="Picture 11" descr="Shape, rectangle&#10;&#10;Description automatically generated with medium confidence">
            <a:extLst>
              <a:ext uri="{FF2B5EF4-FFF2-40B4-BE49-F238E27FC236}">
                <a16:creationId xmlns:a16="http://schemas.microsoft.com/office/drawing/2014/main" id="{6665EA2C-6FEF-954A-AB94-18EC4BEECC05}"/>
              </a:ext>
            </a:extLst>
          </p:cNvPr>
          <p:cNvPicPr>
            <a:picLocks noChangeAspect="1"/>
          </p:cNvPicPr>
          <p:nvPr userDrawn="1"/>
        </p:nvPicPr>
        <p:blipFill>
          <a:blip r:embed="rId4"/>
          <a:stretch>
            <a:fillRect/>
          </a:stretch>
        </p:blipFill>
        <p:spPr>
          <a:xfrm>
            <a:off x="-20592" y="381000"/>
            <a:ext cx="12212592" cy="6477000"/>
          </a:xfrm>
          <a:prstGeom prst="rect">
            <a:avLst/>
          </a:prstGeom>
        </p:spPr>
      </p:pic>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Tree>
    <p:extLst>
      <p:ext uri="{BB962C8B-B14F-4D97-AF65-F5344CB8AC3E}">
        <p14:creationId xmlns:p14="http://schemas.microsoft.com/office/powerpoint/2010/main" val="1395111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734277-5B9C-944C-AE2D-EE0911106EE2}"/>
              </a:ext>
            </a:extLst>
          </p:cNvPr>
          <p:cNvSpPr/>
          <p:nvPr userDrawn="1"/>
        </p:nvSpPr>
        <p:spPr>
          <a:xfrm>
            <a:off x="-23683" y="1597136"/>
            <a:ext cx="12215683" cy="5260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796090"/>
            <a:ext cx="10042452" cy="4351338"/>
          </a:xfrm>
        </p:spPr>
        <p:txBody>
          <a:bodyPr/>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400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E843533-8BE8-2A4B-AFD3-15140E3E4B30}"/>
              </a:ext>
            </a:extLst>
          </p:cNvPr>
          <p:cNvSpPr/>
          <p:nvPr userDrawn="1"/>
        </p:nvSpPr>
        <p:spPr>
          <a:xfrm>
            <a:off x="1176039" y="6643266"/>
            <a:ext cx="11015961" cy="2147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with medium confidence">
            <a:extLst>
              <a:ext uri="{FF2B5EF4-FFF2-40B4-BE49-F238E27FC236}">
                <a16:creationId xmlns:a16="http://schemas.microsoft.com/office/drawing/2014/main" id="{A466F139-D44A-0543-8B6C-978AB017FD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1" name="Picture 10" descr="Shape, rectangle&#10;&#10;Description automatically generated with medium confidence">
            <a:extLst>
              <a:ext uri="{FF2B5EF4-FFF2-40B4-BE49-F238E27FC236}">
                <a16:creationId xmlns:a16="http://schemas.microsoft.com/office/drawing/2014/main" id="{8123B846-2158-C041-BE48-707BA2AE46E5}"/>
              </a:ext>
            </a:extLst>
          </p:cNvPr>
          <p:cNvPicPr>
            <a:picLocks noChangeAspect="1"/>
          </p:cNvPicPr>
          <p:nvPr userDrawn="1"/>
        </p:nvPicPr>
        <p:blipFill>
          <a:blip r:embed="rId3"/>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210390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734277-5B9C-944C-AE2D-EE0911106EE2}"/>
              </a:ext>
            </a:extLst>
          </p:cNvPr>
          <p:cNvSpPr/>
          <p:nvPr userDrawn="1"/>
        </p:nvSpPr>
        <p:spPr>
          <a:xfrm>
            <a:off x="0" y="0"/>
            <a:ext cx="1221028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796090"/>
            <a:ext cx="10042452" cy="4351338"/>
          </a:xfrm>
        </p:spPr>
        <p:txBody>
          <a:bodyPr/>
          <a:lstStyle>
            <a:lvl1pPr>
              <a:buClr>
                <a:srgbClr val="002060"/>
              </a:buClr>
              <a:defRPr/>
            </a:lvl1pPr>
            <a:lvl2pPr>
              <a:buClr>
                <a:srgbClr val="002060"/>
              </a:buClr>
              <a:defRPr/>
            </a:lvl2pPr>
            <a:lvl3pPr>
              <a:buClr>
                <a:srgbClr val="002060"/>
              </a:buClr>
              <a:defRPr/>
            </a:lvl3pPr>
            <a:lvl4pPr>
              <a:buClr>
                <a:srgbClr val="002060"/>
              </a:buClr>
              <a:defRPr/>
            </a:lvl4pPr>
            <a:lvl5pPr>
              <a:buClr>
                <a:srgbClr val="002060"/>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pic>
        <p:nvPicPr>
          <p:cNvPr id="11" name="Picture 10" descr="Logo&#10;&#10;Description automatically generated with medium confidence">
            <a:extLst>
              <a:ext uri="{FF2B5EF4-FFF2-40B4-BE49-F238E27FC236}">
                <a16:creationId xmlns:a16="http://schemas.microsoft.com/office/drawing/2014/main" id="{74ACE0E5-F42C-3B41-B46D-A1013E52A2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5" name="Picture 4" descr="Shape, rectangle&#10;&#10;Description automatically generated">
            <a:extLst>
              <a:ext uri="{FF2B5EF4-FFF2-40B4-BE49-F238E27FC236}">
                <a16:creationId xmlns:a16="http://schemas.microsoft.com/office/drawing/2014/main" id="{034E65C6-ED10-0C49-92F8-020D16B82E47}"/>
              </a:ext>
            </a:extLst>
          </p:cNvPr>
          <p:cNvPicPr>
            <a:picLocks noChangeAspect="1"/>
          </p:cNvPicPr>
          <p:nvPr userDrawn="1"/>
        </p:nvPicPr>
        <p:blipFill>
          <a:blip r:embed="rId4"/>
          <a:stretch>
            <a:fillRect/>
          </a:stretch>
        </p:blipFill>
        <p:spPr>
          <a:xfrm>
            <a:off x="1586" y="381000"/>
            <a:ext cx="12190413" cy="6477000"/>
          </a:xfrm>
          <a:prstGeom prst="rect">
            <a:avLst/>
          </a:prstGeom>
        </p:spPr>
      </p:pic>
      <p:sp>
        <p:nvSpPr>
          <p:cNvPr id="10" name="Title 1">
            <a:extLst>
              <a:ext uri="{FF2B5EF4-FFF2-40B4-BE49-F238E27FC236}">
                <a16:creationId xmlns:a16="http://schemas.microsoft.com/office/drawing/2014/main" id="{E8830A35-D99F-9B4F-B260-85083AD634FB}"/>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Tree>
    <p:extLst>
      <p:ext uri="{BB962C8B-B14F-4D97-AF65-F5344CB8AC3E}">
        <p14:creationId xmlns:p14="http://schemas.microsoft.com/office/powerpoint/2010/main" val="128520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11" name="Picture 10" descr="Logo&#10;&#10;Description automatically generated with medium confidence">
            <a:extLst>
              <a:ext uri="{FF2B5EF4-FFF2-40B4-BE49-F238E27FC236}">
                <a16:creationId xmlns:a16="http://schemas.microsoft.com/office/drawing/2014/main" id="{74ACE0E5-F42C-3B41-B46D-A1013E52A2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5" name="Picture 4">
            <a:extLst>
              <a:ext uri="{FF2B5EF4-FFF2-40B4-BE49-F238E27FC236}">
                <a16:creationId xmlns:a16="http://schemas.microsoft.com/office/drawing/2014/main" id="{034E65C6-ED10-0C49-92F8-020D16B82E47}"/>
              </a:ext>
            </a:extLst>
          </p:cNvPr>
          <p:cNvPicPr>
            <a:picLocks noChangeAspect="1"/>
          </p:cNvPicPr>
          <p:nvPr userDrawn="1"/>
        </p:nvPicPr>
        <p:blipFill>
          <a:blip r:embed="rId3"/>
          <a:srcRect/>
          <a:stretch/>
        </p:blipFill>
        <p:spPr>
          <a:xfrm>
            <a:off x="1586" y="1591595"/>
            <a:ext cx="12190413" cy="4985279"/>
          </a:xfrm>
          <a:prstGeom prst="rect">
            <a:avLst/>
          </a:prstGeom>
        </p:spPr>
      </p:pic>
      <p:pic>
        <p:nvPicPr>
          <p:cNvPr id="13" name="Picture 12" descr="Shape, rectangle&#10;&#10;Description automatically generated with medium confidence">
            <a:extLst>
              <a:ext uri="{FF2B5EF4-FFF2-40B4-BE49-F238E27FC236}">
                <a16:creationId xmlns:a16="http://schemas.microsoft.com/office/drawing/2014/main" id="{BFFBE501-CF13-EB40-B615-B1A6470B868D}"/>
              </a:ext>
            </a:extLst>
          </p:cNvPr>
          <p:cNvPicPr>
            <a:picLocks noChangeAspect="1"/>
          </p:cNvPicPr>
          <p:nvPr userDrawn="1"/>
        </p:nvPicPr>
        <p:blipFill rotWithShape="1">
          <a:blip r:embed="rId4"/>
          <a:srcRect t="18691"/>
          <a:stretch/>
        </p:blipFill>
        <p:spPr>
          <a:xfrm>
            <a:off x="-20592" y="1591594"/>
            <a:ext cx="12212592" cy="5266405"/>
          </a:xfrm>
          <a:prstGeom prst="rect">
            <a:avLst/>
          </a:prstGeom>
        </p:spPr>
      </p:pic>
      <p:sp>
        <p:nvSpPr>
          <p:cNvPr id="16" name="Title 1">
            <a:extLst>
              <a:ext uri="{FF2B5EF4-FFF2-40B4-BE49-F238E27FC236}">
                <a16:creationId xmlns:a16="http://schemas.microsoft.com/office/drawing/2014/main" id="{C5EA27D0-3031-BB4F-A659-657794A993D6}"/>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17" name="Content Placeholder 2">
            <a:extLst>
              <a:ext uri="{FF2B5EF4-FFF2-40B4-BE49-F238E27FC236}">
                <a16:creationId xmlns:a16="http://schemas.microsoft.com/office/drawing/2014/main" id="{5F9B1054-E30A-3D40-AD1A-12B34F3A66C5}"/>
              </a:ext>
            </a:extLst>
          </p:cNvPr>
          <p:cNvSpPr>
            <a:spLocks noGrp="1"/>
          </p:cNvSpPr>
          <p:nvPr>
            <p:ph idx="1"/>
          </p:nvPr>
        </p:nvSpPr>
        <p:spPr>
          <a:xfrm>
            <a:off x="1455856" y="1908096"/>
            <a:ext cx="1004245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Tree>
    <p:extLst>
      <p:ext uri="{BB962C8B-B14F-4D97-AF65-F5344CB8AC3E}">
        <p14:creationId xmlns:p14="http://schemas.microsoft.com/office/powerpoint/2010/main" val="3811875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734277-5B9C-944C-AE2D-EE0911106EE2}"/>
              </a:ext>
            </a:extLst>
          </p:cNvPr>
          <p:cNvSpPr/>
          <p:nvPr userDrawn="1"/>
        </p:nvSpPr>
        <p:spPr>
          <a:xfrm>
            <a:off x="-18288" y="0"/>
            <a:ext cx="1221028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Shape, rectangle&#10;&#10;Description automatically generated with medium confidence">
            <a:extLst>
              <a:ext uri="{FF2B5EF4-FFF2-40B4-BE49-F238E27FC236}">
                <a16:creationId xmlns:a16="http://schemas.microsoft.com/office/drawing/2014/main" id="{488F0F63-14C1-1F41-B57A-EF6ABC1A387F}"/>
              </a:ext>
            </a:extLst>
          </p:cNvPr>
          <p:cNvPicPr>
            <a:picLocks noChangeAspect="1"/>
          </p:cNvPicPr>
          <p:nvPr userDrawn="1"/>
        </p:nvPicPr>
        <p:blipFill>
          <a:blip r:embed="rId3"/>
          <a:stretch>
            <a:fillRect/>
          </a:stretch>
        </p:blipFill>
        <p:spPr>
          <a:xfrm>
            <a:off x="-20592" y="381000"/>
            <a:ext cx="12212592" cy="6477000"/>
          </a:xfrm>
          <a:prstGeom prst="rect">
            <a:avLst/>
          </a:prstGeom>
        </p:spPr>
      </p:pic>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lvl1pPr>
              <a:defRPr>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796090"/>
            <a:ext cx="10042452" cy="4351338"/>
          </a:xfrm>
        </p:spPr>
        <p:txBody>
          <a:bodyPr/>
          <a:lstStyle>
            <a:lvl1pPr>
              <a:buClr>
                <a:srgbClr val="002060"/>
              </a:buClr>
              <a:defRPr>
                <a:solidFill>
                  <a:schemeClr val="bg1"/>
                </a:solidFill>
              </a:defRPr>
            </a:lvl1pPr>
            <a:lvl2pPr>
              <a:buClr>
                <a:srgbClr val="002060"/>
              </a:buClr>
              <a:defRPr>
                <a:solidFill>
                  <a:schemeClr val="bg1"/>
                </a:solidFill>
              </a:defRPr>
            </a:lvl2pPr>
            <a:lvl3pPr>
              <a:buClr>
                <a:srgbClr val="002060"/>
              </a:buClr>
              <a:defRPr>
                <a:solidFill>
                  <a:schemeClr val="bg1"/>
                </a:solidFill>
              </a:defRPr>
            </a:lvl3pPr>
            <a:lvl4pPr>
              <a:buClr>
                <a:srgbClr val="002060"/>
              </a:buClr>
              <a:defRPr>
                <a:solidFill>
                  <a:schemeClr val="bg1"/>
                </a:solidFill>
              </a:defRPr>
            </a:lvl4pPr>
            <a:lvl5pPr>
              <a:buClr>
                <a:srgbClr val="002060"/>
              </a:buCl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pic>
        <p:nvPicPr>
          <p:cNvPr id="11" name="Picture 10">
            <a:extLst>
              <a:ext uri="{FF2B5EF4-FFF2-40B4-BE49-F238E27FC236}">
                <a16:creationId xmlns:a16="http://schemas.microsoft.com/office/drawing/2014/main" id="{74ACE0E5-F42C-3B41-B46D-A1013E52A2D9}"/>
              </a:ext>
            </a:extLst>
          </p:cNvPr>
          <p:cNvPicPr>
            <a:picLocks noChangeAspect="1"/>
          </p:cNvPicPr>
          <p:nvPr userDrawn="1"/>
        </p:nvPicPr>
        <p:blipFill>
          <a:blip r:embed="rId4"/>
          <a:srcRect/>
          <a:stretch/>
        </p:blipFill>
        <p:spPr>
          <a:xfrm>
            <a:off x="10163503" y="466830"/>
            <a:ext cx="1676760" cy="907080"/>
          </a:xfrm>
          <a:prstGeom prst="rect">
            <a:avLst/>
          </a:prstGeom>
        </p:spPr>
      </p:pic>
    </p:spTree>
    <p:extLst>
      <p:ext uri="{BB962C8B-B14F-4D97-AF65-F5344CB8AC3E}">
        <p14:creationId xmlns:p14="http://schemas.microsoft.com/office/powerpoint/2010/main" val="1920748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8" name="Picture 7" descr="Logo&#10;&#10;Description automatically generated with medium confidence">
            <a:extLst>
              <a:ext uri="{FF2B5EF4-FFF2-40B4-BE49-F238E27FC236}">
                <a16:creationId xmlns:a16="http://schemas.microsoft.com/office/drawing/2014/main" id="{E65C07DE-1FB3-4041-BCDD-92DECB665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sp>
        <p:nvSpPr>
          <p:cNvPr id="10" name="Rectangle 9">
            <a:extLst>
              <a:ext uri="{FF2B5EF4-FFF2-40B4-BE49-F238E27FC236}">
                <a16:creationId xmlns:a16="http://schemas.microsoft.com/office/drawing/2014/main" id="{7B01A927-EADD-B748-B9A0-1512330F1480}"/>
              </a:ext>
            </a:extLst>
          </p:cNvPr>
          <p:cNvSpPr/>
          <p:nvPr userDrawn="1"/>
        </p:nvSpPr>
        <p:spPr>
          <a:xfrm>
            <a:off x="-20593" y="0"/>
            <a:ext cx="1221028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Shape, rectangle&#10;&#10;Description automatically generated with medium confidence">
            <a:extLst>
              <a:ext uri="{FF2B5EF4-FFF2-40B4-BE49-F238E27FC236}">
                <a16:creationId xmlns:a16="http://schemas.microsoft.com/office/drawing/2014/main" id="{326DC402-FEC0-2147-B247-EE1AB7A498C9}"/>
              </a:ext>
            </a:extLst>
          </p:cNvPr>
          <p:cNvPicPr>
            <a:picLocks noChangeAspect="1"/>
          </p:cNvPicPr>
          <p:nvPr userDrawn="1"/>
        </p:nvPicPr>
        <p:blipFill rotWithShape="1">
          <a:blip r:embed="rId4"/>
          <a:srcRect t="18691"/>
          <a:stretch/>
        </p:blipFill>
        <p:spPr>
          <a:xfrm>
            <a:off x="-20592" y="1591594"/>
            <a:ext cx="12212592" cy="5266405"/>
          </a:xfrm>
          <a:prstGeom prst="rect">
            <a:avLst/>
          </a:prstGeom>
        </p:spPr>
      </p:pic>
      <p:sp>
        <p:nvSpPr>
          <p:cNvPr id="13" name="Text Placeholder 47">
            <a:extLst>
              <a:ext uri="{FF2B5EF4-FFF2-40B4-BE49-F238E27FC236}">
                <a16:creationId xmlns:a16="http://schemas.microsoft.com/office/drawing/2014/main" id="{871207C1-BBD3-E84D-9A12-9829E10198FB}"/>
              </a:ext>
            </a:extLst>
          </p:cNvPr>
          <p:cNvSpPr>
            <a:spLocks noGrp="1"/>
          </p:cNvSpPr>
          <p:nvPr>
            <p:ph type="body" sz="quarter" idx="13" hasCustomPrompt="1"/>
          </p:nvPr>
        </p:nvSpPr>
        <p:spPr>
          <a:xfrm>
            <a:off x="0" y="2511571"/>
            <a:ext cx="12191999" cy="917429"/>
          </a:xfrm>
          <a:prstGeom prst="rect">
            <a:avLst/>
          </a:prstGeom>
        </p:spPr>
        <p:txBody>
          <a:bodyPr>
            <a:noAutofit/>
          </a:bodyPr>
          <a:lstStyle>
            <a:lvl1pPr marL="0" indent="0" algn="ctr">
              <a:buNone/>
              <a:defRPr sz="4000" b="1">
                <a:solidFill>
                  <a:schemeClr val="bg1"/>
                </a:solidFill>
              </a:defRPr>
            </a:lvl1pPr>
            <a:lvl2pPr>
              <a:defRPr sz="2000"/>
            </a:lvl2pPr>
            <a:lvl3pPr>
              <a:defRPr sz="2000"/>
            </a:lvl3pPr>
            <a:lvl4pPr>
              <a:defRPr sz="2000"/>
            </a:lvl4pPr>
            <a:lvl5pPr>
              <a:defRPr sz="2000"/>
            </a:lvl5pPr>
          </a:lstStyle>
          <a:p>
            <a:pPr lvl="0"/>
            <a:r>
              <a:rPr lang="en-GB" dirty="0"/>
              <a:t>Insert title</a:t>
            </a:r>
            <a:endParaRPr lang="en-US" dirty="0"/>
          </a:p>
        </p:txBody>
      </p:sp>
      <p:pic>
        <p:nvPicPr>
          <p:cNvPr id="15" name="Picture 14">
            <a:extLst>
              <a:ext uri="{FF2B5EF4-FFF2-40B4-BE49-F238E27FC236}">
                <a16:creationId xmlns:a16="http://schemas.microsoft.com/office/drawing/2014/main" id="{A8E43D1C-C359-E144-BFC1-5C6426AF373D}"/>
              </a:ext>
            </a:extLst>
          </p:cNvPr>
          <p:cNvPicPr>
            <a:picLocks noChangeAspect="1"/>
          </p:cNvPicPr>
          <p:nvPr userDrawn="1"/>
        </p:nvPicPr>
        <p:blipFill>
          <a:blip r:embed="rId5"/>
          <a:srcRect/>
          <a:stretch/>
        </p:blipFill>
        <p:spPr>
          <a:xfrm>
            <a:off x="10163503" y="466830"/>
            <a:ext cx="1676760" cy="907080"/>
          </a:xfrm>
          <a:prstGeom prst="rect">
            <a:avLst/>
          </a:prstGeom>
        </p:spPr>
      </p:pic>
      <p:sp>
        <p:nvSpPr>
          <p:cNvPr id="12" name="Text Placeholder 49">
            <a:extLst>
              <a:ext uri="{FF2B5EF4-FFF2-40B4-BE49-F238E27FC236}">
                <a16:creationId xmlns:a16="http://schemas.microsoft.com/office/drawing/2014/main" id="{20B2294F-3B78-414C-9EF9-364821A3E141}"/>
              </a:ext>
            </a:extLst>
          </p:cNvPr>
          <p:cNvSpPr>
            <a:spLocks noGrp="1"/>
          </p:cNvSpPr>
          <p:nvPr>
            <p:ph type="body" sz="quarter" idx="15"/>
          </p:nvPr>
        </p:nvSpPr>
        <p:spPr>
          <a:xfrm>
            <a:off x="0" y="3706249"/>
            <a:ext cx="12189695" cy="594289"/>
          </a:xfrm>
          <a:prstGeom prst="rect">
            <a:avLst/>
          </a:prstGeom>
        </p:spPr>
        <p:txBody>
          <a:bodyPr>
            <a:noAutofit/>
          </a:bodyPr>
          <a:lstStyle>
            <a:lvl1pPr marL="0" indent="0" algn="ctr">
              <a:spcBef>
                <a:spcPts val="1200"/>
              </a:spcBef>
              <a:buClr>
                <a:srgbClr val="F26122"/>
              </a:buClr>
              <a:buSzPct val="120000"/>
              <a:buFontTx/>
              <a:buNone/>
              <a:defRPr sz="2800">
                <a:solidFill>
                  <a:schemeClr val="bg1"/>
                </a:solidFill>
              </a:defRPr>
            </a:lvl1pPr>
            <a:lvl2pPr marL="409230" indent="0">
              <a:buFontTx/>
              <a:buNone/>
              <a:defRPr>
                <a:solidFill>
                  <a:schemeClr val="bg1"/>
                </a:solidFill>
              </a:defRPr>
            </a:lvl2pPr>
            <a:lvl3pPr marL="820710" indent="0">
              <a:buFontTx/>
              <a:buNone/>
              <a:defRPr>
                <a:solidFill>
                  <a:schemeClr val="bg1"/>
                </a:solidFill>
              </a:defRPr>
            </a:lvl3pPr>
          </a:lstStyle>
          <a:p>
            <a:pPr lvl="0"/>
            <a:r>
              <a:rPr lang="en-GB" dirty="0"/>
              <a:t>Click to edit Master text styles</a:t>
            </a:r>
          </a:p>
        </p:txBody>
      </p:sp>
    </p:spTree>
    <p:extLst>
      <p:ext uri="{BB962C8B-B14F-4D97-AF65-F5344CB8AC3E}">
        <p14:creationId xmlns:p14="http://schemas.microsoft.com/office/powerpoint/2010/main" val="284453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01A927-EADD-B748-B9A0-1512330F1480}"/>
              </a:ext>
            </a:extLst>
          </p:cNvPr>
          <p:cNvSpPr/>
          <p:nvPr userDrawn="1"/>
        </p:nvSpPr>
        <p:spPr>
          <a:xfrm>
            <a:off x="-18288" y="0"/>
            <a:ext cx="12210288"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65C07DE-1FB3-4041-BCDD-92DECB665011}"/>
              </a:ext>
            </a:extLst>
          </p:cNvPr>
          <p:cNvPicPr>
            <a:picLocks noChangeAspect="1"/>
          </p:cNvPicPr>
          <p:nvPr userDrawn="1"/>
        </p:nvPicPr>
        <p:blipFill>
          <a:blip r:embed="rId3"/>
          <a:srcRect/>
          <a:stretch/>
        </p:blipFill>
        <p:spPr>
          <a:xfrm>
            <a:off x="10163503" y="466830"/>
            <a:ext cx="1676760" cy="907080"/>
          </a:xfrm>
          <a:prstGeom prst="rect">
            <a:avLst/>
          </a:prstGeom>
        </p:spPr>
      </p:pic>
      <p:pic>
        <p:nvPicPr>
          <p:cNvPr id="9" name="Picture 8" descr="Shape, rectangle&#10;&#10;Description automatically generated">
            <a:extLst>
              <a:ext uri="{FF2B5EF4-FFF2-40B4-BE49-F238E27FC236}">
                <a16:creationId xmlns:a16="http://schemas.microsoft.com/office/drawing/2014/main" id="{168EBA22-2975-324F-9FF0-AAE7EDE33927}"/>
              </a:ext>
            </a:extLst>
          </p:cNvPr>
          <p:cNvPicPr>
            <a:picLocks noChangeAspect="1"/>
          </p:cNvPicPr>
          <p:nvPr userDrawn="1"/>
        </p:nvPicPr>
        <p:blipFill>
          <a:blip r:embed="rId4"/>
          <a:stretch>
            <a:fillRect/>
          </a:stretch>
        </p:blipFill>
        <p:spPr>
          <a:xfrm>
            <a:off x="1586" y="381000"/>
            <a:ext cx="12190413" cy="6477000"/>
          </a:xfrm>
          <a:prstGeom prst="rect">
            <a:avLst/>
          </a:prstGeom>
        </p:spPr>
      </p:pic>
      <p:sp>
        <p:nvSpPr>
          <p:cNvPr id="13" name="Text Placeholder 47">
            <a:extLst>
              <a:ext uri="{FF2B5EF4-FFF2-40B4-BE49-F238E27FC236}">
                <a16:creationId xmlns:a16="http://schemas.microsoft.com/office/drawing/2014/main" id="{E1FD27AB-AB26-924E-A2E4-77CCEE7F1386}"/>
              </a:ext>
            </a:extLst>
          </p:cNvPr>
          <p:cNvSpPr>
            <a:spLocks noGrp="1"/>
          </p:cNvSpPr>
          <p:nvPr>
            <p:ph type="body" sz="quarter" idx="13" hasCustomPrompt="1"/>
          </p:nvPr>
        </p:nvSpPr>
        <p:spPr>
          <a:xfrm>
            <a:off x="0" y="2511571"/>
            <a:ext cx="12191999" cy="917429"/>
          </a:xfrm>
          <a:prstGeom prst="rect">
            <a:avLst/>
          </a:prstGeom>
        </p:spPr>
        <p:txBody>
          <a:bodyPr>
            <a:noAutofit/>
          </a:bodyPr>
          <a:lstStyle>
            <a:lvl1pPr marL="0" indent="0" algn="ctr">
              <a:buNone/>
              <a:defRPr sz="4000" b="1">
                <a:solidFill>
                  <a:schemeClr val="bg1"/>
                </a:solidFill>
              </a:defRPr>
            </a:lvl1pPr>
            <a:lvl2pPr>
              <a:defRPr sz="2000"/>
            </a:lvl2pPr>
            <a:lvl3pPr>
              <a:defRPr sz="2000"/>
            </a:lvl3pPr>
            <a:lvl4pPr>
              <a:defRPr sz="2000"/>
            </a:lvl4pPr>
            <a:lvl5pPr>
              <a:defRPr sz="2000"/>
            </a:lvl5pPr>
          </a:lstStyle>
          <a:p>
            <a:pPr lvl="0"/>
            <a:r>
              <a:rPr lang="en-GB" dirty="0"/>
              <a:t>Insert title</a:t>
            </a:r>
            <a:endParaRPr lang="en-US" dirty="0"/>
          </a:p>
        </p:txBody>
      </p:sp>
      <p:sp>
        <p:nvSpPr>
          <p:cNvPr id="15" name="Text Placeholder 49">
            <a:extLst>
              <a:ext uri="{FF2B5EF4-FFF2-40B4-BE49-F238E27FC236}">
                <a16:creationId xmlns:a16="http://schemas.microsoft.com/office/drawing/2014/main" id="{E48153B5-F868-0149-9EAA-5B0A26E220B4}"/>
              </a:ext>
            </a:extLst>
          </p:cNvPr>
          <p:cNvSpPr>
            <a:spLocks noGrp="1"/>
          </p:cNvSpPr>
          <p:nvPr>
            <p:ph type="body" sz="quarter" idx="15"/>
          </p:nvPr>
        </p:nvSpPr>
        <p:spPr>
          <a:xfrm>
            <a:off x="0" y="3706249"/>
            <a:ext cx="12189695" cy="594289"/>
          </a:xfrm>
          <a:prstGeom prst="rect">
            <a:avLst/>
          </a:prstGeom>
        </p:spPr>
        <p:txBody>
          <a:bodyPr>
            <a:noAutofit/>
          </a:bodyPr>
          <a:lstStyle>
            <a:lvl1pPr marL="0" indent="0" algn="ctr">
              <a:spcBef>
                <a:spcPts val="1200"/>
              </a:spcBef>
              <a:buClr>
                <a:srgbClr val="F26122"/>
              </a:buClr>
              <a:buSzPct val="120000"/>
              <a:buFontTx/>
              <a:buNone/>
              <a:defRPr sz="2800">
                <a:solidFill>
                  <a:schemeClr val="bg1"/>
                </a:solidFill>
              </a:defRPr>
            </a:lvl1pPr>
            <a:lvl2pPr marL="409230" indent="0">
              <a:buFontTx/>
              <a:buNone/>
              <a:defRPr>
                <a:solidFill>
                  <a:schemeClr val="bg1"/>
                </a:solidFill>
              </a:defRPr>
            </a:lvl2pPr>
            <a:lvl3pPr marL="820710" indent="0">
              <a:buFontTx/>
              <a:buNone/>
              <a:defRPr>
                <a:solidFill>
                  <a:schemeClr val="bg1"/>
                </a:solidFill>
              </a:defRPr>
            </a:lvl3pPr>
          </a:lstStyle>
          <a:p>
            <a:pPr lvl="0"/>
            <a:r>
              <a:rPr lang="en-GB" dirty="0"/>
              <a:t>Click to edit Master text styles</a:t>
            </a:r>
          </a:p>
        </p:txBody>
      </p:sp>
    </p:spTree>
    <p:extLst>
      <p:ext uri="{BB962C8B-B14F-4D97-AF65-F5344CB8AC3E}">
        <p14:creationId xmlns:p14="http://schemas.microsoft.com/office/powerpoint/2010/main" val="2190052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2B24590-81F6-C048-8668-754301CE3EBB}"/>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dirty="0"/>
          </a:p>
        </p:txBody>
      </p:sp>
      <p:sp>
        <p:nvSpPr>
          <p:cNvPr id="8" name="Text Placeholder 49">
            <a:extLst>
              <a:ext uri="{FF2B5EF4-FFF2-40B4-BE49-F238E27FC236}">
                <a16:creationId xmlns:a16="http://schemas.microsoft.com/office/drawing/2014/main" id="{7232E422-77DB-E345-90A1-32F60B3D08CC}"/>
              </a:ext>
            </a:extLst>
          </p:cNvPr>
          <p:cNvSpPr>
            <a:spLocks noGrp="1"/>
          </p:cNvSpPr>
          <p:nvPr>
            <p:ph type="body" sz="quarter" idx="15"/>
          </p:nvPr>
        </p:nvSpPr>
        <p:spPr>
          <a:xfrm>
            <a:off x="5137538" y="4924749"/>
            <a:ext cx="4629151" cy="531019"/>
          </a:xfrm>
          <a:prstGeom prst="rect">
            <a:avLst/>
          </a:prstGeom>
        </p:spPr>
        <p:txBody>
          <a:bodyPr>
            <a:noAutofit/>
          </a:bodyPr>
          <a:lstStyle>
            <a:lvl1pPr marL="0" indent="0">
              <a:spcBef>
                <a:spcPts val="1200"/>
              </a:spcBef>
              <a:buClr>
                <a:srgbClr val="F26122"/>
              </a:buClr>
              <a:buSzPct val="120000"/>
              <a:buFontTx/>
              <a:buNone/>
              <a:defRPr sz="1800">
                <a:solidFill>
                  <a:schemeClr val="bg1"/>
                </a:solidFill>
              </a:defRPr>
            </a:lvl1pPr>
            <a:lvl2pPr marL="409230" indent="0">
              <a:buFontTx/>
              <a:buNone/>
              <a:defRPr>
                <a:solidFill>
                  <a:schemeClr val="bg1"/>
                </a:solidFill>
              </a:defRPr>
            </a:lvl2pPr>
            <a:lvl3pPr marL="820710" indent="0">
              <a:buFontTx/>
              <a:buNone/>
              <a:defRPr>
                <a:solidFill>
                  <a:schemeClr val="bg1"/>
                </a:solidFill>
              </a:defRPr>
            </a:lvl3pPr>
          </a:lstStyle>
          <a:p>
            <a:pPr lvl="0"/>
            <a:r>
              <a:rPr lang="en-GB" dirty="0"/>
              <a:t>Click to edit Master text styles</a:t>
            </a:r>
          </a:p>
        </p:txBody>
      </p:sp>
      <p:sp>
        <p:nvSpPr>
          <p:cNvPr id="5" name="Rectangle 4">
            <a:extLst>
              <a:ext uri="{FF2B5EF4-FFF2-40B4-BE49-F238E27FC236}">
                <a16:creationId xmlns:a16="http://schemas.microsoft.com/office/drawing/2014/main" id="{0C266FAC-CCA8-8C43-AA7E-80E917E6F414}"/>
              </a:ext>
            </a:extLst>
          </p:cNvPr>
          <p:cNvSpPr/>
          <p:nvPr userDrawn="1"/>
        </p:nvSpPr>
        <p:spPr>
          <a:xfrm>
            <a:off x="4442690" y="2449901"/>
            <a:ext cx="7348353" cy="2074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10;&#10;Description automatically generated with medium confidence">
            <a:extLst>
              <a:ext uri="{FF2B5EF4-FFF2-40B4-BE49-F238E27FC236}">
                <a16:creationId xmlns:a16="http://schemas.microsoft.com/office/drawing/2014/main" id="{9A4AA70E-744A-A243-9B3A-6D5D34EF7A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98788" y="691841"/>
            <a:ext cx="2626344" cy="1420781"/>
          </a:xfrm>
          <a:prstGeom prst="rect">
            <a:avLst/>
          </a:prstGeom>
        </p:spPr>
      </p:pic>
      <p:sp>
        <p:nvSpPr>
          <p:cNvPr id="7" name="Text Placeholder 47">
            <a:extLst>
              <a:ext uri="{FF2B5EF4-FFF2-40B4-BE49-F238E27FC236}">
                <a16:creationId xmlns:a16="http://schemas.microsoft.com/office/drawing/2014/main" id="{405BED13-FBE6-7044-AB21-99BCE5DE1456}"/>
              </a:ext>
            </a:extLst>
          </p:cNvPr>
          <p:cNvSpPr>
            <a:spLocks noGrp="1"/>
          </p:cNvSpPr>
          <p:nvPr>
            <p:ph type="body" sz="quarter" idx="13" hasCustomPrompt="1"/>
          </p:nvPr>
        </p:nvSpPr>
        <p:spPr>
          <a:xfrm>
            <a:off x="5061337" y="3352633"/>
            <a:ext cx="4781551" cy="531019"/>
          </a:xfrm>
          <a:prstGeom prst="rect">
            <a:avLst/>
          </a:prstGeom>
        </p:spPr>
        <p:txBody>
          <a:bodyPr>
            <a:noAutofit/>
          </a:bodyPr>
          <a:lstStyle>
            <a:lvl1pPr marL="0" indent="0">
              <a:buNone/>
              <a:defRPr sz="3200" b="1">
                <a:solidFill>
                  <a:schemeClr val="bg1"/>
                </a:solidFill>
              </a:defRPr>
            </a:lvl1pPr>
            <a:lvl2pPr>
              <a:defRPr sz="2000"/>
            </a:lvl2pPr>
            <a:lvl3pPr>
              <a:defRPr sz="2000"/>
            </a:lvl3pPr>
            <a:lvl4pPr>
              <a:defRPr sz="2000"/>
            </a:lvl4pPr>
            <a:lvl5pPr>
              <a:defRPr sz="2000"/>
            </a:lvl5pPr>
          </a:lstStyle>
          <a:p>
            <a:pPr lvl="0"/>
            <a:r>
              <a:rPr lang="en-GB" dirty="0"/>
              <a:t>Insert title</a:t>
            </a:r>
            <a:endParaRPr lang="en-US" dirty="0"/>
          </a:p>
        </p:txBody>
      </p:sp>
    </p:spTree>
    <p:extLst>
      <p:ext uri="{BB962C8B-B14F-4D97-AF65-F5344CB8AC3E}">
        <p14:creationId xmlns:p14="http://schemas.microsoft.com/office/powerpoint/2010/main" val="767333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A008-B6FF-1A43-80B5-2507F86C85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A2C150E-6881-1846-9C98-24575E0825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34C33E7-582D-8F4E-B313-E4A13DBA3B45}"/>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4/23/2024</a:t>
            </a:fld>
            <a:endParaRPr lang="en-US" dirty="0"/>
          </a:p>
        </p:txBody>
      </p:sp>
      <p:sp>
        <p:nvSpPr>
          <p:cNvPr id="5" name="Footer Placeholder 4">
            <a:extLst>
              <a:ext uri="{FF2B5EF4-FFF2-40B4-BE49-F238E27FC236}">
                <a16:creationId xmlns:a16="http://schemas.microsoft.com/office/drawing/2014/main" id="{A857C87D-5EDE-4041-BD3D-5F88B96C371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49B6A62-F0B4-2140-B7D1-6C1748A75C07}"/>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dirty="0"/>
          </a:p>
        </p:txBody>
      </p:sp>
    </p:spTree>
    <p:extLst>
      <p:ext uri="{BB962C8B-B14F-4D97-AF65-F5344CB8AC3E}">
        <p14:creationId xmlns:p14="http://schemas.microsoft.com/office/powerpoint/2010/main" val="25338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6" y="0"/>
            <a:ext cx="1194326" cy="67686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with medium confidence">
            <a:extLst>
              <a:ext uri="{FF2B5EF4-FFF2-40B4-BE49-F238E27FC236}">
                <a16:creationId xmlns:a16="http://schemas.microsoft.com/office/drawing/2014/main" id="{839D94BA-F820-C34A-953D-EFBB2F7DCB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5" name="Picture 4" descr="Shape, rectangle&#10;&#10;Description automatically generated with medium confidence">
            <a:extLst>
              <a:ext uri="{FF2B5EF4-FFF2-40B4-BE49-F238E27FC236}">
                <a16:creationId xmlns:a16="http://schemas.microsoft.com/office/drawing/2014/main" id="{EA892213-6B62-A943-8890-249A0ADF64F3}"/>
              </a:ext>
            </a:extLst>
          </p:cNvPr>
          <p:cNvPicPr>
            <a:picLocks noChangeAspect="1"/>
          </p:cNvPicPr>
          <p:nvPr userDrawn="1"/>
        </p:nvPicPr>
        <p:blipFill>
          <a:blip r:embed="rId3"/>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795588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2BC3-14A9-ED42-B10D-C4532D988EF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9302815-F718-8F4C-81D8-30B7E03C9F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080DE94-009A-C246-BFC3-67FA1FFEE52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0D7EA6C-5237-1D48-B454-A59076B53612}"/>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4/23/2024</a:t>
            </a:fld>
            <a:endParaRPr lang="en-US" dirty="0"/>
          </a:p>
        </p:txBody>
      </p:sp>
      <p:sp>
        <p:nvSpPr>
          <p:cNvPr id="6" name="Footer Placeholder 5">
            <a:extLst>
              <a:ext uri="{FF2B5EF4-FFF2-40B4-BE49-F238E27FC236}">
                <a16:creationId xmlns:a16="http://schemas.microsoft.com/office/drawing/2014/main" id="{FFD8DA71-A37C-9848-8CCA-A3BD328AFA9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AA25FC24-35B5-9B47-9E44-AB174000DEDD}"/>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dirty="0"/>
          </a:p>
        </p:txBody>
      </p:sp>
    </p:spTree>
    <p:extLst>
      <p:ext uri="{BB962C8B-B14F-4D97-AF65-F5344CB8AC3E}">
        <p14:creationId xmlns:p14="http://schemas.microsoft.com/office/powerpoint/2010/main" val="2577178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5B68-A449-2342-ACE3-676E0E1A2FD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943C188-F573-2B4D-AC96-19884CFE4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14BAA15-FFA8-8744-9380-91D99748AE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647FC1-CEA2-AC48-BDDE-238137BB48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56C6A1-23F2-C449-B880-3B368D29FCF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7FB869D-31BD-C245-B1A3-D042B2941B45}"/>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4/23/2024</a:t>
            </a:fld>
            <a:endParaRPr lang="en-US" dirty="0"/>
          </a:p>
        </p:txBody>
      </p:sp>
      <p:sp>
        <p:nvSpPr>
          <p:cNvPr id="8" name="Footer Placeholder 7">
            <a:extLst>
              <a:ext uri="{FF2B5EF4-FFF2-40B4-BE49-F238E27FC236}">
                <a16:creationId xmlns:a16="http://schemas.microsoft.com/office/drawing/2014/main" id="{08890597-9B6E-7740-8F08-7B3F59768EB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97D0C8B-F481-1A40-94E5-7E324DE9E0E3}"/>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dirty="0"/>
          </a:p>
        </p:txBody>
      </p:sp>
    </p:spTree>
    <p:extLst>
      <p:ext uri="{BB962C8B-B14F-4D97-AF65-F5344CB8AC3E}">
        <p14:creationId xmlns:p14="http://schemas.microsoft.com/office/powerpoint/2010/main" val="2385620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F1A70-D813-3B45-8596-DDD7E1DD8E4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48D4C44-E867-7F4B-BE30-C6F6A58A8D5A}"/>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4/23/2024</a:t>
            </a:fld>
            <a:endParaRPr lang="en-US" dirty="0"/>
          </a:p>
        </p:txBody>
      </p:sp>
      <p:sp>
        <p:nvSpPr>
          <p:cNvPr id="4" name="Footer Placeholder 3">
            <a:extLst>
              <a:ext uri="{FF2B5EF4-FFF2-40B4-BE49-F238E27FC236}">
                <a16:creationId xmlns:a16="http://schemas.microsoft.com/office/drawing/2014/main" id="{B23CEA35-5AB5-A145-BDEC-F467B8AE8F6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B4C52EF-9D62-8440-A607-54E7C2B1EEB8}"/>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dirty="0"/>
          </a:p>
        </p:txBody>
      </p:sp>
    </p:spTree>
    <p:extLst>
      <p:ext uri="{BB962C8B-B14F-4D97-AF65-F5344CB8AC3E}">
        <p14:creationId xmlns:p14="http://schemas.microsoft.com/office/powerpoint/2010/main" val="3507165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FEB0BD-F62A-594E-9FFD-2B043772B56A}"/>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4/23/2024</a:t>
            </a:fld>
            <a:endParaRPr lang="en-US" dirty="0"/>
          </a:p>
        </p:txBody>
      </p:sp>
      <p:sp>
        <p:nvSpPr>
          <p:cNvPr id="3" name="Footer Placeholder 2">
            <a:extLst>
              <a:ext uri="{FF2B5EF4-FFF2-40B4-BE49-F238E27FC236}">
                <a16:creationId xmlns:a16="http://schemas.microsoft.com/office/drawing/2014/main" id="{B9D4A334-BE7B-E046-983E-FA062A07B16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DEEA629-2F2B-1D44-91EB-9966E68709F9}"/>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dirty="0"/>
          </a:p>
        </p:txBody>
      </p:sp>
    </p:spTree>
    <p:extLst>
      <p:ext uri="{BB962C8B-B14F-4D97-AF65-F5344CB8AC3E}">
        <p14:creationId xmlns:p14="http://schemas.microsoft.com/office/powerpoint/2010/main" val="1750543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F30B8-CE35-D142-8CBC-79E3496A2F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D09CA17-349F-1D4D-ABE4-FD21C6C6C4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039A879-5BB9-E747-94E2-8762D30C1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A411E5-5CA0-C442-A679-4CFB1F353D8E}"/>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4/23/2024</a:t>
            </a:fld>
            <a:endParaRPr lang="en-US" dirty="0"/>
          </a:p>
        </p:txBody>
      </p:sp>
      <p:sp>
        <p:nvSpPr>
          <p:cNvPr id="6" name="Footer Placeholder 5">
            <a:extLst>
              <a:ext uri="{FF2B5EF4-FFF2-40B4-BE49-F238E27FC236}">
                <a16:creationId xmlns:a16="http://schemas.microsoft.com/office/drawing/2014/main" id="{FD118666-7604-734A-98DC-60AFEBDB63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6CEE15F-C1A6-2A4A-BD81-DE1B0B7294C7}"/>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dirty="0"/>
          </a:p>
        </p:txBody>
      </p:sp>
    </p:spTree>
    <p:extLst>
      <p:ext uri="{BB962C8B-B14F-4D97-AF65-F5344CB8AC3E}">
        <p14:creationId xmlns:p14="http://schemas.microsoft.com/office/powerpoint/2010/main" val="343218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8FC5-6332-8C4C-B3C8-4D140EF3977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7C33C1E-75B3-774D-8712-98B8F865F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093FE79-F839-F242-A151-CBC32CA72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DBDD00D-929B-2A41-B9F0-45672D1CDD59}"/>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4/23/2024</a:t>
            </a:fld>
            <a:endParaRPr lang="en-US" dirty="0"/>
          </a:p>
        </p:txBody>
      </p:sp>
      <p:sp>
        <p:nvSpPr>
          <p:cNvPr id="6" name="Footer Placeholder 5">
            <a:extLst>
              <a:ext uri="{FF2B5EF4-FFF2-40B4-BE49-F238E27FC236}">
                <a16:creationId xmlns:a16="http://schemas.microsoft.com/office/drawing/2014/main" id="{4E975A8B-AA05-9C47-B0B1-1F9C29549F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8FE979F-1CFE-1A49-A1F5-E35DB49781E5}"/>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dirty="0"/>
          </a:p>
        </p:txBody>
      </p:sp>
    </p:spTree>
    <p:extLst>
      <p:ext uri="{BB962C8B-B14F-4D97-AF65-F5344CB8AC3E}">
        <p14:creationId xmlns:p14="http://schemas.microsoft.com/office/powerpoint/2010/main" val="838478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6A25-B862-C940-B1AD-064F55E7CDD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FB10403-7451-6B49-815F-48CE740653C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8184A22-ABC3-6E48-A4C1-C92C56D04BD7}"/>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4/23/2024</a:t>
            </a:fld>
            <a:endParaRPr lang="en-US" dirty="0"/>
          </a:p>
        </p:txBody>
      </p:sp>
      <p:sp>
        <p:nvSpPr>
          <p:cNvPr id="5" name="Footer Placeholder 4">
            <a:extLst>
              <a:ext uri="{FF2B5EF4-FFF2-40B4-BE49-F238E27FC236}">
                <a16:creationId xmlns:a16="http://schemas.microsoft.com/office/drawing/2014/main" id="{2AB98556-739C-CC4B-B472-D33BC8AF850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93B9165-1D06-A249-A474-9BDF2F7E32BF}"/>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dirty="0"/>
          </a:p>
        </p:txBody>
      </p:sp>
    </p:spTree>
    <p:extLst>
      <p:ext uri="{BB962C8B-B14F-4D97-AF65-F5344CB8AC3E}">
        <p14:creationId xmlns:p14="http://schemas.microsoft.com/office/powerpoint/2010/main" val="3436576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B793C-B491-574C-A4FC-F1117D712B4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6DA726-DDCA-E14D-8901-AA026A9CB12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9AB015C-A691-BB49-90EB-2EC3402D5D57}"/>
              </a:ext>
            </a:extLst>
          </p:cNvPr>
          <p:cNvSpPr>
            <a:spLocks noGrp="1"/>
          </p:cNvSpPr>
          <p:nvPr>
            <p:ph type="dt" sz="half" idx="10"/>
          </p:nvPr>
        </p:nvSpPr>
        <p:spPr>
          <a:xfrm>
            <a:off x="838200" y="6356350"/>
            <a:ext cx="2743200" cy="365125"/>
          </a:xfrm>
          <a:prstGeom prst="rect">
            <a:avLst/>
          </a:prstGeom>
        </p:spPr>
        <p:txBody>
          <a:bodyPr/>
          <a:lstStyle/>
          <a:p>
            <a:fld id="{5D4D923C-697A-A344-B1E3-0A0B8871BCCC}" type="datetimeFigureOut">
              <a:rPr lang="en-US" smtClean="0"/>
              <a:t>4/23/2024</a:t>
            </a:fld>
            <a:endParaRPr lang="en-US" dirty="0"/>
          </a:p>
        </p:txBody>
      </p:sp>
      <p:sp>
        <p:nvSpPr>
          <p:cNvPr id="5" name="Footer Placeholder 4">
            <a:extLst>
              <a:ext uri="{FF2B5EF4-FFF2-40B4-BE49-F238E27FC236}">
                <a16:creationId xmlns:a16="http://schemas.microsoft.com/office/drawing/2014/main" id="{4854ABE5-7057-D14B-BF68-85715D0B187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8A861FD-81F1-6448-AC6E-CF9BDD68087B}"/>
              </a:ext>
            </a:extLst>
          </p:cNvPr>
          <p:cNvSpPr>
            <a:spLocks noGrp="1"/>
          </p:cNvSpPr>
          <p:nvPr>
            <p:ph type="sldNum" sz="quarter" idx="12"/>
          </p:nvPr>
        </p:nvSpPr>
        <p:spPr>
          <a:xfrm>
            <a:off x="8610600" y="6356350"/>
            <a:ext cx="2743200" cy="365125"/>
          </a:xfrm>
          <a:prstGeom prst="rect">
            <a:avLst/>
          </a:prstGeom>
        </p:spPr>
        <p:txBody>
          <a:bodyPr/>
          <a:lstStyle/>
          <a:p>
            <a:fld id="{37358F9B-6766-D64B-B08C-F05E89FE204B}" type="slidenum">
              <a:rPr lang="en-US" smtClean="0"/>
              <a:t>‹#›</a:t>
            </a:fld>
            <a:endParaRPr lang="en-US" dirty="0"/>
          </a:p>
        </p:txBody>
      </p:sp>
    </p:spTree>
    <p:extLst>
      <p:ext uri="{BB962C8B-B14F-4D97-AF65-F5344CB8AC3E}">
        <p14:creationId xmlns:p14="http://schemas.microsoft.com/office/powerpoint/2010/main" val="425257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6" y="0"/>
            <a:ext cx="1194326" cy="608518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erson wearing a helmet&#10;&#10;Description automatically generated with low confidence">
            <a:extLst>
              <a:ext uri="{FF2B5EF4-FFF2-40B4-BE49-F238E27FC236}">
                <a16:creationId xmlns:a16="http://schemas.microsoft.com/office/drawing/2014/main" id="{ABDFA2BB-4ED5-CC4B-AEF6-2BF46B1EBBAA}"/>
              </a:ext>
            </a:extLst>
          </p:cNvPr>
          <p:cNvPicPr>
            <a:picLocks noChangeAspect="1"/>
          </p:cNvPicPr>
          <p:nvPr userDrawn="1"/>
        </p:nvPicPr>
        <p:blipFill rotWithShape="1">
          <a:blip r:embed="rId2">
            <a:duotone>
              <a:prstClr val="black"/>
              <a:schemeClr val="accent1">
                <a:tint val="45000"/>
                <a:satMod val="400000"/>
              </a:schemeClr>
            </a:duotone>
            <a:alphaModFix amt="54000"/>
          </a:blip>
          <a:srcRect l="17936" t="1472" r="11741"/>
          <a:stretch/>
        </p:blipFill>
        <p:spPr>
          <a:xfrm>
            <a:off x="-10193" y="0"/>
            <a:ext cx="1194326" cy="6316717"/>
          </a:xfrm>
          <a:prstGeom prst="rect">
            <a:avLst/>
          </a:prstGeom>
          <a:solidFill>
            <a:schemeClr val="accent1">
              <a:lumMod val="50000"/>
            </a:schemeClr>
          </a:solidFill>
        </p:spPr>
      </p:pic>
      <p:pic>
        <p:nvPicPr>
          <p:cNvPr id="10" name="Picture 9" descr="Logo&#10;&#10;Description automatically generated with medium confidence">
            <a:extLst>
              <a:ext uri="{FF2B5EF4-FFF2-40B4-BE49-F238E27FC236}">
                <a16:creationId xmlns:a16="http://schemas.microsoft.com/office/drawing/2014/main" id="{44D190ED-57A0-424B-94EE-9CE14676C9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1" name="Picture 10" descr="Shape, rectangle&#10;&#10;Description automatically generated with medium confidence">
            <a:extLst>
              <a:ext uri="{FF2B5EF4-FFF2-40B4-BE49-F238E27FC236}">
                <a16:creationId xmlns:a16="http://schemas.microsoft.com/office/drawing/2014/main" id="{F34E062A-46C9-174E-9475-06419EFF61EB}"/>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3715660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39029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7996890-F7F9-7046-9D8D-FFBED4114CAA}"/>
              </a:ext>
            </a:extLst>
          </p:cNvPr>
          <p:cNvSpPr/>
          <p:nvPr userDrawn="1"/>
        </p:nvSpPr>
        <p:spPr>
          <a:xfrm>
            <a:off x="-21020" y="0"/>
            <a:ext cx="1199722" cy="6264166"/>
          </a:xfrm>
          <a:prstGeom prst="rect">
            <a:avLst/>
          </a:prstGeom>
          <a:blipFill>
            <a:blip r:embed="rId2">
              <a:alphaModFix amt="55000"/>
              <a:duotone>
                <a:prstClr val="black"/>
                <a:schemeClr val="accent1">
                  <a:tint val="45000"/>
                  <a:satMod val="400000"/>
                </a:schemeClr>
              </a:duotone>
            </a:blip>
            <a:stretch>
              <a:fillRect l="-526027" t="-14095" r="-248177" b="-15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Logo&#10;&#10;Description automatically generated with medium confidence">
            <a:extLst>
              <a:ext uri="{FF2B5EF4-FFF2-40B4-BE49-F238E27FC236}">
                <a16:creationId xmlns:a16="http://schemas.microsoft.com/office/drawing/2014/main" id="{8D47FB5B-C740-2C46-8F21-1C707BBC5C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1" name="Picture 10" descr="Shape, rectangle&#10;&#10;Description automatically generated with medium confidence">
            <a:extLst>
              <a:ext uri="{FF2B5EF4-FFF2-40B4-BE49-F238E27FC236}">
                <a16:creationId xmlns:a16="http://schemas.microsoft.com/office/drawing/2014/main" id="{4820A90F-677E-324B-8EC4-CDD2355D4430}"/>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330296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6049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3482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791ECC0-7FB4-9046-9D5C-6B4489939CD0}"/>
              </a:ext>
            </a:extLst>
          </p:cNvPr>
          <p:cNvPicPr>
            <a:picLocks noChangeAspect="1"/>
          </p:cNvPicPr>
          <p:nvPr userDrawn="1"/>
        </p:nvPicPr>
        <p:blipFill>
          <a:blip r:embed="rId2">
            <a:duotone>
              <a:prstClr val="black"/>
              <a:schemeClr val="accent1">
                <a:tint val="45000"/>
                <a:satMod val="400000"/>
              </a:schemeClr>
            </a:duotone>
            <a:alphaModFix amt="47000"/>
          </a:blip>
          <a:srcRect l="12317" r="12317"/>
          <a:stretch/>
        </p:blipFill>
        <p:spPr>
          <a:xfrm>
            <a:off x="-18287" y="0"/>
            <a:ext cx="1194326" cy="6348248"/>
          </a:xfrm>
          <a:prstGeom prst="rect">
            <a:avLst/>
          </a:prstGeom>
        </p:spPr>
      </p:pic>
      <p:pic>
        <p:nvPicPr>
          <p:cNvPr id="10" name="Picture 9" descr="Logo&#10;&#10;Description automatically generated with medium confidence">
            <a:extLst>
              <a:ext uri="{FF2B5EF4-FFF2-40B4-BE49-F238E27FC236}">
                <a16:creationId xmlns:a16="http://schemas.microsoft.com/office/drawing/2014/main" id="{D32867C7-7D4D-704B-A83D-4B7072F255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1" name="Picture 10" descr="Shape, rectangle&#10;&#10;Description automatically generated with medium confidence">
            <a:extLst>
              <a:ext uri="{FF2B5EF4-FFF2-40B4-BE49-F238E27FC236}">
                <a16:creationId xmlns:a16="http://schemas.microsoft.com/office/drawing/2014/main" id="{D17C4249-E03C-874C-B177-2E930F0ED7BC}"/>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3246401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37977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erson in a blue shirt&#10;&#10;Description automatically generated with medium confidence">
            <a:extLst>
              <a:ext uri="{FF2B5EF4-FFF2-40B4-BE49-F238E27FC236}">
                <a16:creationId xmlns:a16="http://schemas.microsoft.com/office/drawing/2014/main" id="{C6C281A4-D115-8B46-90B6-CC3694A5511B}"/>
              </a:ext>
            </a:extLst>
          </p:cNvPr>
          <p:cNvPicPr>
            <a:picLocks noChangeAspect="1"/>
          </p:cNvPicPr>
          <p:nvPr userDrawn="1"/>
        </p:nvPicPr>
        <p:blipFill rotWithShape="1">
          <a:blip r:embed="rId2">
            <a:duotone>
              <a:prstClr val="black"/>
              <a:schemeClr val="accent1">
                <a:tint val="45000"/>
                <a:satMod val="400000"/>
              </a:schemeClr>
            </a:duotone>
            <a:alphaModFix amt="72000"/>
          </a:blip>
          <a:srcRect t="-158" b="1"/>
          <a:stretch/>
        </p:blipFill>
        <p:spPr>
          <a:xfrm>
            <a:off x="-18287" y="1"/>
            <a:ext cx="1194326" cy="6379778"/>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79D1C3A1-3041-704D-A015-D78E05DB3D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2" name="Picture 11" descr="Shape, rectangle&#10;&#10;Description automatically generated with medium confidence">
            <a:extLst>
              <a:ext uri="{FF2B5EF4-FFF2-40B4-BE49-F238E27FC236}">
                <a16:creationId xmlns:a16="http://schemas.microsoft.com/office/drawing/2014/main" id="{43213792-4B63-8F48-9842-31D243EF8BAB}"/>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325670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4533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6C281A4-D115-8B46-90B6-CC3694A5511B}"/>
              </a:ext>
            </a:extLst>
          </p:cNvPr>
          <p:cNvPicPr>
            <a:picLocks noChangeAspect="1"/>
          </p:cNvPicPr>
          <p:nvPr userDrawn="1"/>
        </p:nvPicPr>
        <p:blipFill rotWithShape="1">
          <a:blip r:embed="rId2">
            <a:duotone>
              <a:prstClr val="black"/>
              <a:schemeClr val="accent1">
                <a:tint val="45000"/>
                <a:satMod val="400000"/>
              </a:schemeClr>
            </a:duotone>
            <a:alphaModFix amt="59000"/>
          </a:blip>
          <a:srcRect t="-5074" b="9390"/>
          <a:stretch/>
        </p:blipFill>
        <p:spPr>
          <a:xfrm>
            <a:off x="-18287" y="-342227"/>
            <a:ext cx="1194326" cy="6453352"/>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163C2730-2399-244D-9CB1-C03EFA0436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2" name="Picture 11" descr="Shape, rectangle&#10;&#10;Description automatically generated with medium confidence">
            <a:extLst>
              <a:ext uri="{FF2B5EF4-FFF2-40B4-BE49-F238E27FC236}">
                <a16:creationId xmlns:a16="http://schemas.microsoft.com/office/drawing/2014/main" id="{3A99B1F7-5EC1-8242-BCDF-57F34CCE8147}"/>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350070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44284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6C281A4-D115-8B46-90B6-CC3694A5511B}"/>
              </a:ext>
            </a:extLst>
          </p:cNvPr>
          <p:cNvPicPr>
            <a:picLocks noChangeAspect="1"/>
          </p:cNvPicPr>
          <p:nvPr userDrawn="1"/>
        </p:nvPicPr>
        <p:blipFill rotWithShape="1">
          <a:blip r:embed="rId2">
            <a:duotone>
              <a:prstClr val="black"/>
              <a:schemeClr val="accent1">
                <a:tint val="45000"/>
                <a:satMod val="400000"/>
              </a:schemeClr>
            </a:duotone>
            <a:alphaModFix amt="55000"/>
          </a:blip>
          <a:srcRect t="-7891" b="16573"/>
          <a:stretch/>
        </p:blipFill>
        <p:spPr>
          <a:xfrm>
            <a:off x="-18287" y="-578069"/>
            <a:ext cx="1194326" cy="6689193"/>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97830ED2-782C-864F-8593-C1CB95D071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2" name="Picture 11" descr="Shape, rectangle&#10;&#10;Description automatically generated with medium confidence">
            <a:extLst>
              <a:ext uri="{FF2B5EF4-FFF2-40B4-BE49-F238E27FC236}">
                <a16:creationId xmlns:a16="http://schemas.microsoft.com/office/drawing/2014/main" id="{D404E930-08B4-D54B-B6E1-292B0DA9D6B4}"/>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403188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1AAC-611C-F441-8A8E-67B2C7DD461F}"/>
              </a:ext>
            </a:extLst>
          </p:cNvPr>
          <p:cNvSpPr>
            <a:spLocks noGrp="1"/>
          </p:cNvSpPr>
          <p:nvPr>
            <p:ph type="title"/>
          </p:nvPr>
        </p:nvSpPr>
        <p:spPr>
          <a:xfrm>
            <a:off x="1455856" y="598566"/>
            <a:ext cx="10515600" cy="993029"/>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D58BA94-A243-244A-BA66-0C675537ED2C}"/>
              </a:ext>
            </a:extLst>
          </p:cNvPr>
          <p:cNvSpPr>
            <a:spLocks noGrp="1"/>
          </p:cNvSpPr>
          <p:nvPr>
            <p:ph idx="1"/>
          </p:nvPr>
        </p:nvSpPr>
        <p:spPr>
          <a:xfrm>
            <a:off x="1455856" y="1657550"/>
            <a:ext cx="10042452"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17" name="Rectangle 16">
            <a:extLst>
              <a:ext uri="{FF2B5EF4-FFF2-40B4-BE49-F238E27FC236}">
                <a16:creationId xmlns:a16="http://schemas.microsoft.com/office/drawing/2014/main" id="{0672C624-FC7D-BD48-873E-A9C8BE1356AB}"/>
              </a:ext>
            </a:extLst>
          </p:cNvPr>
          <p:cNvSpPr/>
          <p:nvPr userDrawn="1"/>
        </p:nvSpPr>
        <p:spPr>
          <a:xfrm>
            <a:off x="-18287" y="0"/>
            <a:ext cx="1194326" cy="6463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C6C281A4-D115-8B46-90B6-CC3694A5511B}"/>
              </a:ext>
            </a:extLst>
          </p:cNvPr>
          <p:cNvPicPr>
            <a:picLocks noChangeAspect="1"/>
          </p:cNvPicPr>
          <p:nvPr userDrawn="1"/>
        </p:nvPicPr>
        <p:blipFill rotWithShape="1">
          <a:blip r:embed="rId2">
            <a:duotone>
              <a:prstClr val="black"/>
              <a:schemeClr val="accent1">
                <a:tint val="45000"/>
                <a:satMod val="400000"/>
              </a:schemeClr>
            </a:duotone>
            <a:alphaModFix amt="42000"/>
          </a:blip>
          <a:srcRect t="-5231" b="9389"/>
          <a:stretch/>
        </p:blipFill>
        <p:spPr>
          <a:xfrm>
            <a:off x="-18287" y="-352738"/>
            <a:ext cx="1194326" cy="6637923"/>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EF2FB2D0-98DC-9744-A655-3DD998B4E80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3503" y="466829"/>
            <a:ext cx="1676760" cy="907082"/>
          </a:xfrm>
          <a:prstGeom prst="rect">
            <a:avLst/>
          </a:prstGeom>
        </p:spPr>
      </p:pic>
      <p:pic>
        <p:nvPicPr>
          <p:cNvPr id="12" name="Picture 11" descr="Shape, rectangle&#10;&#10;Description automatically generated with medium confidence">
            <a:extLst>
              <a:ext uri="{FF2B5EF4-FFF2-40B4-BE49-F238E27FC236}">
                <a16:creationId xmlns:a16="http://schemas.microsoft.com/office/drawing/2014/main" id="{BF931473-6597-8C40-86FD-5765020DF063}"/>
              </a:ext>
            </a:extLst>
          </p:cNvPr>
          <p:cNvPicPr>
            <a:picLocks noChangeAspect="1"/>
          </p:cNvPicPr>
          <p:nvPr userDrawn="1"/>
        </p:nvPicPr>
        <p:blipFill>
          <a:blip r:embed="rId4"/>
          <a:stretch>
            <a:fillRect/>
          </a:stretch>
        </p:blipFill>
        <p:spPr>
          <a:xfrm>
            <a:off x="-20592" y="381000"/>
            <a:ext cx="12212592" cy="6477000"/>
          </a:xfrm>
          <a:prstGeom prst="rect">
            <a:avLst/>
          </a:prstGeom>
        </p:spPr>
      </p:pic>
    </p:spTree>
    <p:extLst>
      <p:ext uri="{BB962C8B-B14F-4D97-AF65-F5344CB8AC3E}">
        <p14:creationId xmlns:p14="http://schemas.microsoft.com/office/powerpoint/2010/main" val="52862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8BD634-387A-AE4B-9E97-9816058FD1B5}"/>
              </a:ext>
            </a:extLst>
          </p:cNvPr>
          <p:cNvSpPr>
            <a:spLocks noGrp="1"/>
          </p:cNvSpPr>
          <p:nvPr>
            <p:ph type="title"/>
          </p:nvPr>
        </p:nvSpPr>
        <p:spPr>
          <a:xfrm>
            <a:off x="1322832" y="593725"/>
            <a:ext cx="10515600" cy="993029"/>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BF83A75-788C-4541-9FAB-36B4408D62F3}"/>
              </a:ext>
            </a:extLst>
          </p:cNvPr>
          <p:cNvSpPr>
            <a:spLocks noGrp="1"/>
          </p:cNvSpPr>
          <p:nvPr>
            <p:ph type="body" idx="1"/>
          </p:nvPr>
        </p:nvSpPr>
        <p:spPr>
          <a:xfrm>
            <a:off x="1322832"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99812706"/>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77" r:id="rId3"/>
    <p:sldLayoutId id="2147483665" r:id="rId4"/>
    <p:sldLayoutId id="2147483667" r:id="rId5"/>
    <p:sldLayoutId id="2147483660" r:id="rId6"/>
    <p:sldLayoutId id="2147483668" r:id="rId7"/>
    <p:sldLayoutId id="2147483669" r:id="rId8"/>
    <p:sldLayoutId id="2147483670" r:id="rId9"/>
    <p:sldLayoutId id="2147483671" r:id="rId10"/>
    <p:sldLayoutId id="2147483672" r:id="rId11"/>
    <p:sldLayoutId id="2147483673" r:id="rId12"/>
    <p:sldLayoutId id="2147483680" r:id="rId13"/>
    <p:sldLayoutId id="2147483681" r:id="rId14"/>
    <p:sldLayoutId id="2147483675" r:id="rId15"/>
    <p:sldLayoutId id="2147483674" r:id="rId16"/>
    <p:sldLayoutId id="2147483682" r:id="rId17"/>
    <p:sldLayoutId id="2147483676" r:id="rId18"/>
    <p:sldLayoutId id="2147483651" r:id="rId19"/>
    <p:sldLayoutId id="2147483652" r:id="rId20"/>
    <p:sldLayoutId id="2147483653" r:id="rId21"/>
    <p:sldLayoutId id="2147483654" r:id="rId22"/>
    <p:sldLayoutId id="2147483655" r:id="rId23"/>
    <p:sldLayoutId id="2147483656" r:id="rId24"/>
    <p:sldLayoutId id="2147483657" r:id="rId25"/>
    <p:sldLayoutId id="2147483658" r:id="rId26"/>
    <p:sldLayoutId id="2147483659" r:id="rId27"/>
  </p:sldLayoutIdLst>
  <p:txStyles>
    <p:titleStyle>
      <a:lvl1pPr algn="l" defTabSz="914400" rtl="0" eaLnBrk="1" latinLnBrk="0" hangingPunct="1">
        <a:lnSpc>
          <a:spcPct val="90000"/>
        </a:lnSpc>
        <a:spcBef>
          <a:spcPct val="0"/>
        </a:spcBef>
        <a:buNone/>
        <a:defRPr sz="3200" b="1" kern="1200">
          <a:solidFill>
            <a:schemeClr val="accent5">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2"/>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SzPct val="11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68633E-DC94-6A4D-84B4-36B7FC34FD3F}"/>
              </a:ext>
            </a:extLst>
          </p:cNvPr>
          <p:cNvSpPr>
            <a:spLocks noGrp="1"/>
          </p:cNvSpPr>
          <p:nvPr>
            <p:ph type="body" sz="quarter" idx="13"/>
          </p:nvPr>
        </p:nvSpPr>
        <p:spPr>
          <a:xfrm>
            <a:off x="4247535" y="2123768"/>
            <a:ext cx="7547301" cy="1166687"/>
          </a:xfrm>
        </p:spPr>
        <p:txBody>
          <a:bodyPr/>
          <a:lstStyle/>
          <a:p>
            <a:r>
              <a:rPr lang="en-US" sz="5400" dirty="0" smtClean="0">
                <a:solidFill>
                  <a:schemeClr val="tx1"/>
                </a:solidFill>
              </a:rPr>
              <a:t>Psychological Safety: </a:t>
            </a:r>
            <a:r>
              <a:rPr lang="en-US" dirty="0" smtClean="0">
                <a:solidFill>
                  <a:schemeClr val="tx1"/>
                </a:solidFill>
              </a:rPr>
              <a:t>how to </a:t>
            </a:r>
            <a:r>
              <a:rPr lang="en-US" dirty="0" err="1" smtClean="0">
                <a:solidFill>
                  <a:schemeClr val="tx1"/>
                </a:solidFill>
              </a:rPr>
              <a:t>recognise</a:t>
            </a:r>
            <a:r>
              <a:rPr lang="en-US" dirty="0" smtClean="0">
                <a:solidFill>
                  <a:schemeClr val="tx1"/>
                </a:solidFill>
              </a:rPr>
              <a:t> and foster it at work</a:t>
            </a:r>
            <a:endParaRPr lang="en-US" dirty="0">
              <a:solidFill>
                <a:schemeClr val="tx1"/>
              </a:solidFill>
            </a:endParaRPr>
          </a:p>
        </p:txBody>
      </p:sp>
      <p:sp>
        <p:nvSpPr>
          <p:cNvPr id="3" name="Text Placeholder 2">
            <a:extLst>
              <a:ext uri="{FF2B5EF4-FFF2-40B4-BE49-F238E27FC236}">
                <a16:creationId xmlns:a16="http://schemas.microsoft.com/office/drawing/2014/main" id="{75EC2B92-547B-5048-B7D7-FE10AF41BAAF}"/>
              </a:ext>
            </a:extLst>
          </p:cNvPr>
          <p:cNvSpPr>
            <a:spLocks noGrp="1"/>
          </p:cNvSpPr>
          <p:nvPr>
            <p:ph type="body" sz="quarter" idx="15"/>
          </p:nvPr>
        </p:nvSpPr>
        <p:spPr>
          <a:xfrm>
            <a:off x="4793673" y="4924749"/>
            <a:ext cx="6668654" cy="1041942"/>
          </a:xfrm>
        </p:spPr>
        <p:txBody>
          <a:bodyPr/>
          <a:lstStyle/>
          <a:p>
            <a:r>
              <a:rPr lang="en-US" sz="2800" dirty="0" smtClean="0"/>
              <a:t>Patricia Murray, Senior Org Psychologist/Inspector</a:t>
            </a:r>
          </a:p>
          <a:p>
            <a:r>
              <a:rPr lang="en-US" sz="2800" dirty="0" smtClean="0"/>
              <a:t>23 April 2024</a:t>
            </a:r>
            <a:endParaRPr lang="en-US" sz="2800" dirty="0"/>
          </a:p>
        </p:txBody>
      </p:sp>
    </p:spTree>
    <p:extLst>
      <p:ext uri="{BB962C8B-B14F-4D97-AF65-F5344CB8AC3E}">
        <p14:creationId xmlns:p14="http://schemas.microsoft.com/office/powerpoint/2010/main" val="180960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C514C-B919-1C4D-A11C-FDEE139E7E58}"/>
              </a:ext>
            </a:extLst>
          </p:cNvPr>
          <p:cNvSpPr>
            <a:spLocks noGrp="1"/>
          </p:cNvSpPr>
          <p:nvPr>
            <p:ph idx="1"/>
          </p:nvPr>
        </p:nvSpPr>
        <p:spPr/>
        <p:txBody>
          <a:bodyPr>
            <a:normAutofit/>
          </a:bodyPr>
          <a:lstStyle/>
          <a:p>
            <a:r>
              <a:rPr lang="en-US" sz="2400" dirty="0" smtClean="0"/>
              <a:t>Understanding yourself and how your environment influences your feeling of being threatened or feeling safe</a:t>
            </a:r>
          </a:p>
          <a:p>
            <a:endParaRPr lang="en-US" sz="2400" dirty="0"/>
          </a:p>
          <a:p>
            <a:r>
              <a:rPr lang="en-US" sz="2400" dirty="0" smtClean="0"/>
              <a:t>Edmondson on Psychological Safety</a:t>
            </a:r>
          </a:p>
          <a:p>
            <a:endParaRPr lang="en-US" sz="2400" dirty="0"/>
          </a:p>
          <a:p>
            <a:r>
              <a:rPr lang="en-US" sz="2400" dirty="0" smtClean="0"/>
              <a:t>Models for developing PS</a:t>
            </a:r>
          </a:p>
          <a:p>
            <a:endParaRPr lang="en-US" sz="2400" dirty="0"/>
          </a:p>
          <a:p>
            <a:r>
              <a:rPr lang="en-US" sz="2400" dirty="0" smtClean="0"/>
              <a:t>Models for sustaining it*</a:t>
            </a:r>
          </a:p>
          <a:p>
            <a:endParaRPr lang="en-US" sz="2400" dirty="0"/>
          </a:p>
          <a:p>
            <a:endParaRPr lang="en-US" sz="2400" dirty="0" smtClean="0"/>
          </a:p>
          <a:p>
            <a:endParaRPr lang="en-US" sz="2400" dirty="0"/>
          </a:p>
        </p:txBody>
      </p:sp>
      <p:sp>
        <p:nvSpPr>
          <p:cNvPr id="4" name="Title 1">
            <a:extLst>
              <a:ext uri="{FF2B5EF4-FFF2-40B4-BE49-F238E27FC236}">
                <a16:creationId xmlns:a16="http://schemas.microsoft.com/office/drawing/2014/main" id="{81BE93F0-D3B3-6D47-B11F-749DE614B43D}"/>
              </a:ext>
            </a:extLst>
          </p:cNvPr>
          <p:cNvSpPr>
            <a:spLocks noGrp="1"/>
          </p:cNvSpPr>
          <p:nvPr>
            <p:ph type="title"/>
          </p:nvPr>
        </p:nvSpPr>
        <p:spPr>
          <a:xfrm>
            <a:off x="1455856" y="277091"/>
            <a:ext cx="8565599" cy="1108363"/>
          </a:xfrm>
        </p:spPr>
        <p:txBody>
          <a:bodyPr>
            <a:normAutofit/>
          </a:bodyPr>
          <a:lstStyle/>
          <a:p>
            <a:r>
              <a:rPr lang="en-US" sz="3600" dirty="0" smtClean="0">
                <a:solidFill>
                  <a:schemeClr val="tx1"/>
                </a:solidFill>
              </a:rPr>
              <a:t>You</a:t>
            </a:r>
            <a:endParaRPr lang="en-US" sz="3600" dirty="0">
              <a:solidFill>
                <a:schemeClr val="tx1"/>
              </a:solidFill>
            </a:endParaRPr>
          </a:p>
        </p:txBody>
      </p:sp>
    </p:spTree>
    <p:extLst>
      <p:ext uri="{BB962C8B-B14F-4D97-AF65-F5344CB8AC3E}">
        <p14:creationId xmlns:p14="http://schemas.microsoft.com/office/powerpoint/2010/main" val="3457172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F4D8FC-0425-F84A-A6DD-02015780F499}"/>
              </a:ext>
            </a:extLst>
          </p:cNvPr>
          <p:cNvSpPr>
            <a:spLocks noGrp="1"/>
          </p:cNvSpPr>
          <p:nvPr>
            <p:ph idx="1"/>
          </p:nvPr>
        </p:nvSpPr>
        <p:spPr/>
        <p:txBody>
          <a:bodyPr>
            <a:normAutofit/>
          </a:bodyPr>
          <a:lstStyle/>
          <a:p>
            <a:r>
              <a:rPr lang="en-US" sz="2400" dirty="0" smtClean="0"/>
              <a:t>Identify to yourself any behaviours you exhibit when stressed</a:t>
            </a:r>
          </a:p>
          <a:p>
            <a:r>
              <a:rPr lang="en-US" sz="2400" dirty="0" smtClean="0"/>
              <a:t>What is the feeling behind them, do you think?</a:t>
            </a:r>
          </a:p>
          <a:p>
            <a:r>
              <a:rPr lang="en-US" sz="2400" dirty="0" smtClean="0"/>
              <a:t>After this session:</a:t>
            </a:r>
            <a:endParaRPr lang="en-US" sz="2400" dirty="0"/>
          </a:p>
          <a:p>
            <a:r>
              <a:rPr lang="en-US" sz="2400" dirty="0" smtClean="0"/>
              <a:t>Can you identify any of the major causes of work-related stress for your team?</a:t>
            </a:r>
          </a:p>
          <a:p>
            <a:r>
              <a:rPr lang="en-US" sz="2400" dirty="0" smtClean="0"/>
              <a:t>Are they specific to</a:t>
            </a:r>
          </a:p>
          <a:p>
            <a:pPr lvl="1"/>
            <a:r>
              <a:rPr lang="en-US" sz="2400" dirty="0" smtClean="0"/>
              <a:t>any specific day of the week</a:t>
            </a:r>
          </a:p>
          <a:p>
            <a:pPr lvl="1"/>
            <a:r>
              <a:rPr lang="en-US" sz="2400" dirty="0" smtClean="0"/>
              <a:t>a repeating pattern  - </a:t>
            </a:r>
            <a:r>
              <a:rPr lang="en-US" sz="2400" dirty="0" err="1" smtClean="0"/>
              <a:t>ie</a:t>
            </a:r>
            <a:r>
              <a:rPr lang="en-US" sz="2400" dirty="0" smtClean="0"/>
              <a:t> time of day</a:t>
            </a:r>
          </a:p>
          <a:p>
            <a:pPr lvl="1"/>
            <a:r>
              <a:rPr lang="en-US" sz="2400" dirty="0" smtClean="0"/>
              <a:t>a piece of work or type  of work</a:t>
            </a:r>
          </a:p>
          <a:p>
            <a:pPr lvl="1"/>
            <a:r>
              <a:rPr lang="en-US" sz="2400" dirty="0" smtClean="0"/>
              <a:t>a way of working? (alone/in twos/in big groups etc)</a:t>
            </a:r>
            <a:endParaRPr lang="en-US" sz="2400" dirty="0"/>
          </a:p>
        </p:txBody>
      </p:sp>
      <p:sp>
        <p:nvSpPr>
          <p:cNvPr id="4" name="Title 1">
            <a:extLst>
              <a:ext uri="{FF2B5EF4-FFF2-40B4-BE49-F238E27FC236}">
                <a16:creationId xmlns:a16="http://schemas.microsoft.com/office/drawing/2014/main" id="{81BE93F0-D3B3-6D47-B11F-749DE614B43D}"/>
              </a:ext>
            </a:extLst>
          </p:cNvPr>
          <p:cNvSpPr>
            <a:spLocks noGrp="1"/>
          </p:cNvSpPr>
          <p:nvPr>
            <p:ph type="title"/>
          </p:nvPr>
        </p:nvSpPr>
        <p:spPr>
          <a:xfrm>
            <a:off x="1455856" y="277091"/>
            <a:ext cx="8565599" cy="1108363"/>
          </a:xfrm>
        </p:spPr>
        <p:txBody>
          <a:bodyPr>
            <a:normAutofit/>
          </a:bodyPr>
          <a:lstStyle/>
          <a:p>
            <a:r>
              <a:rPr lang="en-US" sz="3600" dirty="0" smtClean="0">
                <a:solidFill>
                  <a:schemeClr val="tx1"/>
                </a:solidFill>
              </a:rPr>
              <a:t>1 Minute reflection</a:t>
            </a:r>
            <a:endParaRPr lang="en-US" sz="3600" dirty="0">
              <a:solidFill>
                <a:schemeClr val="tx1"/>
              </a:solidFill>
            </a:endParaRPr>
          </a:p>
        </p:txBody>
      </p:sp>
    </p:spTree>
    <p:extLst>
      <p:ext uri="{BB962C8B-B14F-4D97-AF65-F5344CB8AC3E}">
        <p14:creationId xmlns:p14="http://schemas.microsoft.com/office/powerpoint/2010/main" val="452803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F078B6-DA6B-8E47-846D-F0DD21EBC466}"/>
              </a:ext>
            </a:extLst>
          </p:cNvPr>
          <p:cNvSpPr>
            <a:spLocks noGrp="1"/>
          </p:cNvSpPr>
          <p:nvPr>
            <p:ph idx="1"/>
          </p:nvPr>
        </p:nvSpPr>
        <p:spPr>
          <a:xfrm>
            <a:off x="1455856" y="1385454"/>
            <a:ext cx="10042452" cy="4623434"/>
          </a:xfrm>
        </p:spPr>
        <p:txBody>
          <a:bodyPr>
            <a:normAutofit/>
          </a:bodyPr>
          <a:lstStyle/>
          <a:p>
            <a:pPr marL="457200" indent="-457200">
              <a:buFont typeface="+mj-lt"/>
              <a:buAutoNum type="arabicPeriod"/>
            </a:pPr>
            <a:r>
              <a:rPr lang="en-US" sz="2400" dirty="0" smtClean="0"/>
              <a:t>Repeated prolonged exposure to threat</a:t>
            </a:r>
          </a:p>
          <a:p>
            <a:pPr marL="457200" indent="-457200">
              <a:buFont typeface="+mj-lt"/>
              <a:buAutoNum type="arabicPeriod"/>
            </a:pPr>
            <a:r>
              <a:rPr lang="en-US" sz="2400" dirty="0" smtClean="0"/>
              <a:t>Seriously extreme one off threat</a:t>
            </a:r>
          </a:p>
          <a:p>
            <a:pPr marL="457200" indent="-457200">
              <a:buFont typeface="+mj-lt"/>
              <a:buAutoNum type="arabicPeriod"/>
            </a:pPr>
            <a:r>
              <a:rPr lang="en-US" sz="2400" dirty="0" smtClean="0"/>
              <a:t>Threat which mirrors your personal circumstances</a:t>
            </a:r>
          </a:p>
          <a:p>
            <a:pPr marL="457200" indent="-457200">
              <a:buFont typeface="+mj-lt"/>
              <a:buAutoNum type="arabicPeriod"/>
            </a:pPr>
            <a:r>
              <a:rPr lang="en-US" sz="2400" dirty="0" smtClean="0"/>
              <a:t>Little or no active supportive systems in place but minor threat</a:t>
            </a:r>
          </a:p>
          <a:p>
            <a:pPr marL="457200" indent="-457200">
              <a:buFont typeface="+mj-lt"/>
              <a:buAutoNum type="arabicPeriod"/>
            </a:pPr>
            <a:r>
              <a:rPr lang="en-US" sz="2400" dirty="0" smtClean="0"/>
              <a:t>Support too distant or hard to access and minor random threat</a:t>
            </a:r>
          </a:p>
          <a:p>
            <a:pPr marL="457200" indent="-457200">
              <a:buFont typeface="+mj-lt"/>
              <a:buAutoNum type="arabicPeriod"/>
            </a:pPr>
            <a:r>
              <a:rPr lang="en-US" sz="2400" dirty="0" smtClean="0"/>
              <a:t>Time pressures regarding case decision making</a:t>
            </a:r>
          </a:p>
          <a:p>
            <a:pPr marL="457200" indent="-457200">
              <a:buFont typeface="+mj-lt"/>
              <a:buAutoNum type="arabicPeriod"/>
            </a:pPr>
            <a:r>
              <a:rPr lang="en-US" sz="2400" dirty="0" smtClean="0"/>
              <a:t>Lack of management role clarity and responsibility taking</a:t>
            </a:r>
          </a:p>
          <a:p>
            <a:pPr marL="457200" indent="-457200">
              <a:buFont typeface="+mj-lt"/>
              <a:buAutoNum type="arabicPeriod"/>
            </a:pPr>
            <a:r>
              <a:rPr lang="en-US" sz="2400" dirty="0" smtClean="0"/>
              <a:t>No or low teamwork or collegiality </a:t>
            </a:r>
          </a:p>
          <a:p>
            <a:pPr marL="457200" indent="-457200">
              <a:buFont typeface="+mj-lt"/>
              <a:buAutoNum type="arabicPeriod"/>
            </a:pPr>
            <a:r>
              <a:rPr lang="en-US" sz="2400" dirty="0" smtClean="0"/>
              <a:t>No relevant, meaningful tailored training  for the tasks</a:t>
            </a:r>
          </a:p>
          <a:p>
            <a:pPr marL="457200" indent="-457200">
              <a:buFont typeface="+mj-lt"/>
              <a:buAutoNum type="arabicPeriod"/>
            </a:pPr>
            <a:r>
              <a:rPr lang="en-US" sz="2400" dirty="0" smtClean="0"/>
              <a:t>No tertiary systems after-the-fact/reporting if things go wrong</a:t>
            </a:r>
            <a:endParaRPr lang="en-US" sz="2400" dirty="0"/>
          </a:p>
        </p:txBody>
      </p:sp>
      <p:sp>
        <p:nvSpPr>
          <p:cNvPr id="4" name="Title 1">
            <a:extLst>
              <a:ext uri="{FF2B5EF4-FFF2-40B4-BE49-F238E27FC236}">
                <a16:creationId xmlns:a16="http://schemas.microsoft.com/office/drawing/2014/main" id="{81BE93F0-D3B3-6D47-B11F-749DE614B43D}"/>
              </a:ext>
            </a:extLst>
          </p:cNvPr>
          <p:cNvSpPr>
            <a:spLocks noGrp="1"/>
          </p:cNvSpPr>
          <p:nvPr>
            <p:ph type="title"/>
          </p:nvPr>
        </p:nvSpPr>
        <p:spPr>
          <a:xfrm>
            <a:off x="1455856" y="277091"/>
            <a:ext cx="8565599" cy="1108363"/>
          </a:xfrm>
        </p:spPr>
        <p:txBody>
          <a:bodyPr>
            <a:normAutofit/>
          </a:bodyPr>
          <a:lstStyle/>
          <a:p>
            <a:r>
              <a:rPr lang="en-US" sz="3600" dirty="0" smtClean="0">
                <a:solidFill>
                  <a:schemeClr val="tx1"/>
                </a:solidFill>
              </a:rPr>
              <a:t>What matters most for Psyche safety</a:t>
            </a:r>
            <a:endParaRPr lang="en-US" sz="3600" dirty="0">
              <a:solidFill>
                <a:schemeClr val="tx1"/>
              </a:solidFill>
            </a:endParaRPr>
          </a:p>
        </p:txBody>
      </p:sp>
    </p:spTree>
    <p:extLst>
      <p:ext uri="{BB962C8B-B14F-4D97-AF65-F5344CB8AC3E}">
        <p14:creationId xmlns:p14="http://schemas.microsoft.com/office/powerpoint/2010/main" val="1057164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Understanding what we know – risk factors</a:t>
            </a:r>
            <a:endParaRPr lang="en-IE" dirty="0">
              <a:solidFill>
                <a:schemeClr val="tx1"/>
              </a:solidFill>
            </a:endParaRPr>
          </a:p>
        </p:txBody>
      </p:sp>
      <p:sp>
        <p:nvSpPr>
          <p:cNvPr id="3" name="Content Placeholder 2"/>
          <p:cNvSpPr>
            <a:spLocks noGrp="1"/>
          </p:cNvSpPr>
          <p:nvPr>
            <p:ph idx="1"/>
          </p:nvPr>
        </p:nvSpPr>
        <p:spPr/>
        <p:txBody>
          <a:bodyPr>
            <a:noAutofit/>
          </a:bodyPr>
          <a:lstStyle/>
          <a:p>
            <a:r>
              <a:rPr lang="en-US" sz="2400" dirty="0" smtClean="0"/>
              <a:t>New employee and/or role</a:t>
            </a:r>
          </a:p>
          <a:p>
            <a:r>
              <a:rPr lang="en-US" sz="2400" dirty="0" smtClean="0"/>
              <a:t>Experience at task</a:t>
            </a:r>
          </a:p>
          <a:p>
            <a:r>
              <a:rPr lang="en-US" sz="2400" dirty="0" smtClean="0"/>
              <a:t>Context – time of day/day of week</a:t>
            </a:r>
          </a:p>
          <a:p>
            <a:r>
              <a:rPr lang="en-US" sz="2400" dirty="0" smtClean="0"/>
              <a:t>Rushing/juggling</a:t>
            </a:r>
          </a:p>
          <a:p>
            <a:endParaRPr lang="en-US" sz="2400" dirty="0" smtClean="0"/>
          </a:p>
          <a:p>
            <a:r>
              <a:rPr lang="en-US" sz="2400" dirty="0" smtClean="0"/>
              <a:t>Culture of cover up/denial/dismissal is oppositional to Psyche Safety</a:t>
            </a:r>
          </a:p>
          <a:p>
            <a:r>
              <a:rPr lang="en-US" sz="2400" dirty="0" smtClean="0"/>
              <a:t>Challenge of :</a:t>
            </a:r>
          </a:p>
          <a:p>
            <a:pPr lvl="1"/>
            <a:r>
              <a:rPr lang="en-US" sz="2400" dirty="0" smtClean="0"/>
              <a:t>Hierarchical power misuse</a:t>
            </a:r>
          </a:p>
          <a:p>
            <a:pPr lvl="1"/>
            <a:r>
              <a:rPr lang="en-US" sz="2400" dirty="0" smtClean="0"/>
              <a:t>Group think</a:t>
            </a:r>
          </a:p>
          <a:p>
            <a:pPr lvl="1"/>
            <a:r>
              <a:rPr lang="en-US" sz="2400" dirty="0" smtClean="0"/>
              <a:t>Old habits die hard</a:t>
            </a:r>
            <a:endParaRPr lang="en-IE" sz="2400" dirty="0"/>
          </a:p>
        </p:txBody>
      </p:sp>
    </p:spTree>
    <p:extLst>
      <p:ext uri="{BB962C8B-B14F-4D97-AF65-F5344CB8AC3E}">
        <p14:creationId xmlns:p14="http://schemas.microsoft.com/office/powerpoint/2010/main" val="922998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Risk Assessment and Control Measures</a:t>
            </a:r>
            <a:endParaRPr lang="en-IE" dirty="0">
              <a:solidFill>
                <a:schemeClr val="tx1"/>
              </a:solidFill>
            </a:endParaRPr>
          </a:p>
        </p:txBody>
      </p:sp>
      <p:sp>
        <p:nvSpPr>
          <p:cNvPr id="3" name="Content Placeholder 2"/>
          <p:cNvSpPr>
            <a:spLocks noGrp="1"/>
          </p:cNvSpPr>
          <p:nvPr>
            <p:ph idx="1"/>
          </p:nvPr>
        </p:nvSpPr>
        <p:spPr>
          <a:xfrm>
            <a:off x="1455856" y="1557997"/>
            <a:ext cx="10042452" cy="4351338"/>
          </a:xfrm>
        </p:spPr>
        <p:txBody>
          <a:bodyPr>
            <a:normAutofit/>
          </a:bodyPr>
          <a:lstStyle/>
          <a:p>
            <a:r>
              <a:rPr lang="en-US" sz="2400" dirty="0" smtClean="0"/>
              <a:t>A Model for oversight – a framework  for your team</a:t>
            </a:r>
          </a:p>
          <a:p>
            <a:r>
              <a:rPr lang="en-US" sz="2400" dirty="0" smtClean="0"/>
              <a:t>A method and rationale</a:t>
            </a:r>
          </a:p>
          <a:p>
            <a:r>
              <a:rPr lang="en-US" sz="2400" dirty="0" smtClean="0"/>
              <a:t>A process and flow</a:t>
            </a:r>
          </a:p>
          <a:p>
            <a:r>
              <a:rPr lang="en-US" sz="2400" dirty="0" smtClean="0"/>
              <a:t>Records and documents</a:t>
            </a:r>
          </a:p>
          <a:p>
            <a:endParaRPr lang="en-US" sz="2400" dirty="0" smtClean="0"/>
          </a:p>
          <a:p>
            <a:endParaRPr lang="en-US" sz="2400" dirty="0"/>
          </a:p>
          <a:p>
            <a:r>
              <a:rPr lang="en-IE" sz="2400" dirty="0" smtClean="0"/>
              <a:t>Secure</a:t>
            </a:r>
            <a:r>
              <a:rPr lang="en-IE" sz="2400" dirty="0"/>
              <a:t>, meaningful work with supportive supervisors and colleagues can dramatically enhance </a:t>
            </a:r>
            <a:r>
              <a:rPr lang="en-IE" sz="2400" dirty="0" smtClean="0"/>
              <a:t>health and safety, wellbeing and performance metrics and </a:t>
            </a:r>
            <a:r>
              <a:rPr lang="en-IE" sz="2400" dirty="0"/>
              <a:t>opportunities at </a:t>
            </a:r>
            <a:r>
              <a:rPr lang="en-IE" sz="2400" dirty="0" smtClean="0"/>
              <a:t>work</a:t>
            </a:r>
          </a:p>
          <a:p>
            <a:endParaRPr lang="en-US" sz="2400" dirty="0"/>
          </a:p>
          <a:p>
            <a:endParaRPr lang="en-IE" dirty="0"/>
          </a:p>
        </p:txBody>
      </p:sp>
    </p:spTree>
    <p:extLst>
      <p:ext uri="{BB962C8B-B14F-4D97-AF65-F5344CB8AC3E}">
        <p14:creationId xmlns:p14="http://schemas.microsoft.com/office/powerpoint/2010/main" val="3665565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Organisational</a:t>
            </a:r>
            <a:r>
              <a:rPr lang="en-US" dirty="0" smtClean="0">
                <a:solidFill>
                  <a:schemeClr val="tx1"/>
                </a:solidFill>
              </a:rPr>
              <a:t> processes: leadership focus:</a:t>
            </a:r>
            <a:endParaRPr lang="en-IE" dirty="0">
              <a:solidFill>
                <a:schemeClr val="tx1"/>
              </a:solidFill>
            </a:endParaRPr>
          </a:p>
        </p:txBody>
      </p:sp>
      <p:sp>
        <p:nvSpPr>
          <p:cNvPr id="3" name="Content Placeholder 2"/>
          <p:cNvSpPr>
            <a:spLocks noGrp="1"/>
          </p:cNvSpPr>
          <p:nvPr>
            <p:ph idx="1"/>
          </p:nvPr>
        </p:nvSpPr>
        <p:spPr>
          <a:xfrm>
            <a:off x="1455856" y="1268361"/>
            <a:ext cx="10042452" cy="4740527"/>
          </a:xfrm>
        </p:spPr>
        <p:txBody>
          <a:bodyPr>
            <a:normAutofit/>
          </a:bodyPr>
          <a:lstStyle/>
          <a:p>
            <a:r>
              <a:rPr lang="en-IE" b="1" dirty="0"/>
              <a:t>Communicating </a:t>
            </a:r>
            <a:r>
              <a:rPr lang="en-IE" dirty="0"/>
              <a:t>– </a:t>
            </a:r>
            <a:r>
              <a:rPr lang="en-IE" dirty="0" smtClean="0"/>
              <a:t>sharing information, </a:t>
            </a:r>
            <a:r>
              <a:rPr lang="en-IE" dirty="0"/>
              <a:t>compassion and empathy, listen. (</a:t>
            </a:r>
            <a:r>
              <a:rPr lang="en-IE" dirty="0" smtClean="0"/>
              <a:t>Having regular </a:t>
            </a:r>
            <a:r>
              <a:rPr lang="en-IE" dirty="0"/>
              <a:t>forum to pass information, and comment)</a:t>
            </a:r>
          </a:p>
          <a:p>
            <a:r>
              <a:rPr lang="en-IE" b="1" dirty="0"/>
              <a:t>Sense-making</a:t>
            </a:r>
            <a:r>
              <a:rPr lang="en-IE" dirty="0"/>
              <a:t> </a:t>
            </a:r>
            <a:r>
              <a:rPr lang="en-IE" dirty="0" smtClean="0"/>
              <a:t>expectations </a:t>
            </a:r>
            <a:r>
              <a:rPr lang="en-IE" dirty="0"/>
              <a:t>influence </a:t>
            </a:r>
            <a:r>
              <a:rPr lang="en-IE" dirty="0" smtClean="0"/>
              <a:t>sense-making </a:t>
            </a:r>
            <a:r>
              <a:rPr lang="en-IE" dirty="0"/>
              <a:t>by preferencing frames that make it more likely to see and experience what we expect to see and experience. (Reminders regarding unconscious processes and biased  frames)</a:t>
            </a:r>
          </a:p>
          <a:p>
            <a:r>
              <a:rPr lang="en-IE" b="1" dirty="0"/>
              <a:t>Facilitating learning </a:t>
            </a:r>
            <a:r>
              <a:rPr lang="en-IE" dirty="0" smtClean="0"/>
              <a:t>–What </a:t>
            </a:r>
            <a:r>
              <a:rPr lang="en-IE" dirty="0"/>
              <a:t>are the shared protective </a:t>
            </a:r>
            <a:r>
              <a:rPr lang="en-IE" dirty="0" smtClean="0"/>
              <a:t>factors n teams</a:t>
            </a:r>
            <a:endParaRPr lang="en-IE" dirty="0"/>
          </a:p>
          <a:p>
            <a:r>
              <a:rPr lang="en-IE" b="1" dirty="0"/>
              <a:t>Making decisions </a:t>
            </a:r>
            <a:r>
              <a:rPr lang="en-IE" dirty="0"/>
              <a:t>– gather information, seek advice, consult, </a:t>
            </a:r>
            <a:r>
              <a:rPr lang="en-IE" dirty="0" smtClean="0"/>
              <a:t>deciding </a:t>
            </a:r>
            <a:r>
              <a:rPr lang="en-IE" dirty="0"/>
              <a:t>under duress </a:t>
            </a:r>
            <a:r>
              <a:rPr lang="en-IE" dirty="0" smtClean="0"/>
              <a:t>is </a:t>
            </a:r>
            <a:r>
              <a:rPr lang="en-IE" dirty="0" err="1" smtClean="0"/>
              <a:t>nto</a:t>
            </a:r>
            <a:r>
              <a:rPr lang="en-IE" dirty="0" smtClean="0"/>
              <a:t> a good way to decide.</a:t>
            </a:r>
            <a:endParaRPr lang="en-IE" dirty="0"/>
          </a:p>
          <a:p>
            <a:r>
              <a:rPr lang="en-IE" b="1" dirty="0"/>
              <a:t>Coordinating working </a:t>
            </a:r>
            <a:r>
              <a:rPr lang="en-IE" dirty="0"/>
              <a:t>-   whoever creates direction, alignment, and coordination </a:t>
            </a:r>
            <a:r>
              <a:rPr lang="en-IE" dirty="0" smtClean="0"/>
              <a:t>..to </a:t>
            </a:r>
            <a:r>
              <a:rPr lang="en-IE" dirty="0"/>
              <a:t>work toward a shared purpose or goal. </a:t>
            </a:r>
            <a:endParaRPr lang="en-IE" dirty="0" smtClean="0"/>
          </a:p>
          <a:p>
            <a:endParaRPr lang="en-IE" dirty="0" smtClean="0"/>
          </a:p>
          <a:p>
            <a:r>
              <a:rPr lang="en-IE" b="1" dirty="0" smtClean="0"/>
              <a:t>Systems </a:t>
            </a:r>
            <a:r>
              <a:rPr lang="en-IE" b="1" dirty="0"/>
              <a:t>and processes</a:t>
            </a:r>
            <a:r>
              <a:rPr lang="en-IE" dirty="0"/>
              <a:t>, formal and informal.  (Fostering trust, small work hubs, role sharing)</a:t>
            </a:r>
          </a:p>
          <a:p>
            <a:endParaRPr lang="en-IE" dirty="0"/>
          </a:p>
        </p:txBody>
      </p:sp>
    </p:spTree>
    <p:extLst>
      <p:ext uri="{BB962C8B-B14F-4D97-AF65-F5344CB8AC3E}">
        <p14:creationId xmlns:p14="http://schemas.microsoft.com/office/powerpoint/2010/main" val="1431598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You can help to set the scene</a:t>
            </a:r>
            <a:endParaRPr lang="en-IE" dirty="0">
              <a:solidFill>
                <a:schemeClr val="tx1"/>
              </a:solidFill>
            </a:endParaRPr>
          </a:p>
        </p:txBody>
      </p:sp>
      <p:sp>
        <p:nvSpPr>
          <p:cNvPr id="3" name="Content Placeholder 2"/>
          <p:cNvSpPr>
            <a:spLocks noGrp="1"/>
          </p:cNvSpPr>
          <p:nvPr>
            <p:ph idx="1"/>
          </p:nvPr>
        </p:nvSpPr>
        <p:spPr/>
        <p:txBody>
          <a:bodyPr/>
          <a:lstStyle/>
          <a:p>
            <a:endParaRPr lang="en-US" dirty="0" smtClean="0"/>
          </a:p>
          <a:p>
            <a:r>
              <a:rPr lang="en-US" sz="2400" dirty="0" smtClean="0"/>
              <a:t>Put  PS on the agenda</a:t>
            </a:r>
          </a:p>
          <a:p>
            <a:r>
              <a:rPr lang="en-US" sz="2400" dirty="0" smtClean="0"/>
              <a:t>As a performance variable</a:t>
            </a:r>
          </a:p>
          <a:p>
            <a:r>
              <a:rPr lang="en-US" sz="2400" dirty="0" smtClean="0"/>
              <a:t>Ask open ended questions of team</a:t>
            </a:r>
          </a:p>
          <a:p>
            <a:r>
              <a:rPr lang="en-US" sz="2400" dirty="0" smtClean="0"/>
              <a:t>Listen to what is being said</a:t>
            </a:r>
          </a:p>
          <a:p>
            <a:r>
              <a:rPr lang="en-US" sz="2400" dirty="0" smtClean="0"/>
              <a:t>Seek solutions with each iteration </a:t>
            </a:r>
            <a:r>
              <a:rPr lang="en-US" sz="2400" smtClean="0"/>
              <a:t>of query</a:t>
            </a:r>
            <a:endParaRPr lang="en-US" sz="2400" dirty="0" smtClean="0"/>
          </a:p>
          <a:p>
            <a:r>
              <a:rPr lang="en-US" sz="2400" dirty="0" smtClean="0"/>
              <a:t>Be prepared to…change!</a:t>
            </a:r>
          </a:p>
          <a:p>
            <a:r>
              <a:rPr lang="en-US" sz="2400" dirty="0" smtClean="0"/>
              <a:t>Everyone should FEEL safe to behave more safely</a:t>
            </a:r>
          </a:p>
          <a:p>
            <a:endParaRPr lang="en-IE" sz="2400" dirty="0"/>
          </a:p>
        </p:txBody>
      </p:sp>
    </p:spTree>
    <p:extLst>
      <p:ext uri="{BB962C8B-B14F-4D97-AF65-F5344CB8AC3E}">
        <p14:creationId xmlns:p14="http://schemas.microsoft.com/office/powerpoint/2010/main" val="215862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19B2F8-0B1D-1440-9474-6B6D6EAD671E}"/>
              </a:ext>
            </a:extLst>
          </p:cNvPr>
          <p:cNvSpPr>
            <a:spLocks noGrp="1"/>
          </p:cNvSpPr>
          <p:nvPr>
            <p:ph type="body" sz="quarter" idx="15"/>
          </p:nvPr>
        </p:nvSpPr>
        <p:spPr>
          <a:xfrm>
            <a:off x="4645892" y="4795439"/>
            <a:ext cx="5120798" cy="1429869"/>
          </a:xfrm>
        </p:spPr>
        <p:txBody>
          <a:bodyPr/>
          <a:lstStyle/>
          <a:p>
            <a:r>
              <a:rPr lang="en-US" sz="2000" dirty="0" smtClean="0"/>
              <a:t>T: 0818 289 389</a:t>
            </a:r>
          </a:p>
          <a:p>
            <a:r>
              <a:rPr lang="en-US" sz="2000" dirty="0" smtClean="0"/>
              <a:t>E: contactus@hsa.ie</a:t>
            </a:r>
          </a:p>
          <a:p>
            <a:r>
              <a:rPr lang="en-US" sz="2000" dirty="0" smtClean="0"/>
              <a:t>W: www.hsa.ie</a:t>
            </a:r>
            <a:endParaRPr lang="en-US" sz="2000" dirty="0"/>
          </a:p>
        </p:txBody>
      </p:sp>
      <p:sp>
        <p:nvSpPr>
          <p:cNvPr id="3" name="Text Placeholder 2">
            <a:extLst>
              <a:ext uri="{FF2B5EF4-FFF2-40B4-BE49-F238E27FC236}">
                <a16:creationId xmlns:a16="http://schemas.microsoft.com/office/drawing/2014/main" id="{E7BB0563-7D33-CB4D-8C15-D4BCE6119A22}"/>
              </a:ext>
            </a:extLst>
          </p:cNvPr>
          <p:cNvSpPr>
            <a:spLocks noGrp="1"/>
          </p:cNvSpPr>
          <p:nvPr>
            <p:ph type="body" sz="quarter" idx="13"/>
          </p:nvPr>
        </p:nvSpPr>
        <p:spPr>
          <a:xfrm>
            <a:off x="4544291" y="2648892"/>
            <a:ext cx="6906491" cy="1621149"/>
          </a:xfrm>
        </p:spPr>
        <p:txBody>
          <a:bodyPr/>
          <a:lstStyle/>
          <a:p>
            <a:pPr lvl="0">
              <a:spcAft>
                <a:spcPts val="1200"/>
              </a:spcAft>
            </a:pPr>
            <a:r>
              <a:rPr lang="en-GB" altLang="en-US" sz="4000" dirty="0" smtClean="0"/>
              <a:t>Thanks you for listening</a:t>
            </a:r>
          </a:p>
          <a:p>
            <a:pPr lvl="0">
              <a:spcAft>
                <a:spcPts val="1200"/>
              </a:spcAft>
            </a:pPr>
            <a:r>
              <a:rPr lang="en-GB" altLang="en-US" sz="4000" dirty="0" smtClean="0"/>
              <a:t>Questions and answers?</a:t>
            </a:r>
          </a:p>
          <a:p>
            <a:endParaRPr lang="en-US" sz="4000" dirty="0"/>
          </a:p>
        </p:txBody>
      </p:sp>
    </p:spTree>
    <p:extLst>
      <p:ext uri="{BB962C8B-B14F-4D97-AF65-F5344CB8AC3E}">
        <p14:creationId xmlns:p14="http://schemas.microsoft.com/office/powerpoint/2010/main" val="4007577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93F0-D3B3-6D47-B11F-749DE614B43D}"/>
              </a:ext>
            </a:extLst>
          </p:cNvPr>
          <p:cNvSpPr>
            <a:spLocks noGrp="1"/>
          </p:cNvSpPr>
          <p:nvPr>
            <p:ph type="title"/>
          </p:nvPr>
        </p:nvSpPr>
        <p:spPr>
          <a:xfrm>
            <a:off x="4636612" y="1741028"/>
            <a:ext cx="6851094" cy="1108363"/>
          </a:xfrm>
        </p:spPr>
        <p:txBody>
          <a:bodyPr>
            <a:normAutofit/>
          </a:bodyPr>
          <a:lstStyle/>
          <a:p>
            <a:r>
              <a:rPr lang="en-GB" sz="3600" dirty="0">
                <a:solidFill>
                  <a:schemeClr val="tx1"/>
                </a:solidFill>
              </a:rPr>
              <a:t>Webinar on Increasing Psychological Safety at Work</a:t>
            </a:r>
            <a:endParaRPr lang="en-US" sz="3600" dirty="0">
              <a:solidFill>
                <a:schemeClr val="tx1"/>
              </a:solidFill>
            </a:endParaRPr>
          </a:p>
        </p:txBody>
      </p:sp>
      <p:pic>
        <p:nvPicPr>
          <p:cNvPr id="4" name="Picture 3">
            <a:extLst>
              <a:ext uri="{FF2B5EF4-FFF2-40B4-BE49-F238E27FC236}">
                <a16:creationId xmlns:a16="http://schemas.microsoft.com/office/drawing/2014/main" id="{6078B79F-E226-8F5B-4BA0-53E517B34D89}"/>
              </a:ext>
            </a:extLst>
          </p:cNvPr>
          <p:cNvPicPr>
            <a:picLocks noChangeAspect="1"/>
          </p:cNvPicPr>
          <p:nvPr/>
        </p:nvPicPr>
        <p:blipFill>
          <a:blip r:embed="rId2"/>
          <a:stretch>
            <a:fillRect/>
          </a:stretch>
        </p:blipFill>
        <p:spPr>
          <a:xfrm>
            <a:off x="1654793" y="446788"/>
            <a:ext cx="2682608" cy="5502786"/>
          </a:xfrm>
          <a:prstGeom prst="rect">
            <a:avLst/>
          </a:prstGeom>
        </p:spPr>
      </p:pic>
    </p:spTree>
    <p:extLst>
      <p:ext uri="{BB962C8B-B14F-4D97-AF65-F5344CB8AC3E}">
        <p14:creationId xmlns:p14="http://schemas.microsoft.com/office/powerpoint/2010/main" val="301257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E93F0-D3B3-6D47-B11F-749DE614B43D}"/>
              </a:ext>
            </a:extLst>
          </p:cNvPr>
          <p:cNvSpPr>
            <a:spLocks noGrp="1"/>
          </p:cNvSpPr>
          <p:nvPr>
            <p:ph type="title"/>
          </p:nvPr>
        </p:nvSpPr>
        <p:spPr>
          <a:xfrm>
            <a:off x="1455856" y="277091"/>
            <a:ext cx="8565599" cy="1108363"/>
          </a:xfrm>
        </p:spPr>
        <p:txBody>
          <a:bodyPr>
            <a:normAutofit/>
          </a:bodyPr>
          <a:lstStyle/>
          <a:p>
            <a:r>
              <a:rPr lang="en-US" sz="3600" dirty="0" smtClean="0">
                <a:solidFill>
                  <a:schemeClr val="tx1"/>
                </a:solidFill>
              </a:rPr>
              <a:t>Outline of Session</a:t>
            </a:r>
            <a:endParaRPr lang="en-US" sz="3600" dirty="0">
              <a:solidFill>
                <a:schemeClr val="tx1"/>
              </a:solidFill>
            </a:endParaRPr>
          </a:p>
        </p:txBody>
      </p:sp>
      <p:sp>
        <p:nvSpPr>
          <p:cNvPr id="5" name="Content Placeholder 2">
            <a:extLst>
              <a:ext uri="{FF2B5EF4-FFF2-40B4-BE49-F238E27FC236}">
                <a16:creationId xmlns:a16="http://schemas.microsoft.com/office/drawing/2014/main" id="{97106D58-B51F-C646-A9E4-094EB718FB2D}"/>
              </a:ext>
            </a:extLst>
          </p:cNvPr>
          <p:cNvSpPr>
            <a:spLocks noGrp="1"/>
          </p:cNvSpPr>
          <p:nvPr>
            <p:ph idx="1"/>
          </p:nvPr>
        </p:nvSpPr>
        <p:spPr>
          <a:xfrm>
            <a:off x="1455856" y="1150375"/>
            <a:ext cx="10042452" cy="5270090"/>
          </a:xfrm>
        </p:spPr>
        <p:txBody>
          <a:bodyPr>
            <a:noAutofit/>
          </a:bodyPr>
          <a:lstStyle/>
          <a:p>
            <a:r>
              <a:rPr lang="en-US" sz="2800" dirty="0" smtClean="0"/>
              <a:t>Psychological Safety – evidence from research</a:t>
            </a:r>
          </a:p>
          <a:p>
            <a:r>
              <a:rPr lang="en-US" sz="2800" dirty="0" smtClean="0"/>
              <a:t>Threat, psychological safety  - and health</a:t>
            </a:r>
            <a:endParaRPr lang="en-US" sz="2800" dirty="0"/>
          </a:p>
          <a:p>
            <a:pPr lvl="1" fontAlgn="base"/>
            <a:r>
              <a:rPr lang="en-US" sz="2800" dirty="0" smtClean="0"/>
              <a:t>Stress: Brain</a:t>
            </a:r>
            <a:r>
              <a:rPr lang="en-US" sz="2800" dirty="0"/>
              <a:t>, mind, and body connections </a:t>
            </a:r>
          </a:p>
          <a:p>
            <a:pPr lvl="1" fontAlgn="base"/>
            <a:r>
              <a:rPr lang="en-US" sz="2800" dirty="0" smtClean="0"/>
              <a:t>Threat as the cause of stress: influences  </a:t>
            </a:r>
            <a:r>
              <a:rPr lang="en-US" sz="2800" dirty="0"/>
              <a:t>perception  </a:t>
            </a:r>
          </a:p>
          <a:p>
            <a:pPr lvl="1" fontAlgn="base"/>
            <a:r>
              <a:rPr lang="en-US" sz="2800" dirty="0" smtClean="0"/>
              <a:t>Threat, immediate and secondary </a:t>
            </a:r>
            <a:r>
              <a:rPr lang="en-US" sz="2800" dirty="0"/>
              <a:t>response and </a:t>
            </a:r>
            <a:r>
              <a:rPr lang="en-US" sz="2800" dirty="0" err="1" smtClean="0"/>
              <a:t>behaviour</a:t>
            </a:r>
            <a:r>
              <a:rPr lang="en-US" sz="2800" dirty="0"/>
              <a:t> </a:t>
            </a:r>
          </a:p>
          <a:p>
            <a:r>
              <a:rPr lang="en-US" sz="2800" dirty="0" smtClean="0"/>
              <a:t>Prolonged exposure to unsafe psychological space </a:t>
            </a:r>
          </a:p>
          <a:p>
            <a:r>
              <a:rPr lang="en-US" sz="2800" dirty="0" smtClean="0"/>
              <a:t>Focus on solutions: what you can do </a:t>
            </a:r>
          </a:p>
          <a:p>
            <a:r>
              <a:rPr lang="en-US" sz="2800" dirty="0" smtClean="0"/>
              <a:t>Employer duties – safe and healthy work systems</a:t>
            </a:r>
            <a:endParaRPr lang="en-US" sz="2800" dirty="0"/>
          </a:p>
        </p:txBody>
      </p:sp>
    </p:spTree>
    <p:extLst>
      <p:ext uri="{BB962C8B-B14F-4D97-AF65-F5344CB8AC3E}">
        <p14:creationId xmlns:p14="http://schemas.microsoft.com/office/powerpoint/2010/main" val="3315847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106D58-B51F-C646-A9E4-094EB718FB2D}"/>
              </a:ext>
            </a:extLst>
          </p:cNvPr>
          <p:cNvSpPr>
            <a:spLocks noGrp="1"/>
          </p:cNvSpPr>
          <p:nvPr>
            <p:ph idx="1"/>
          </p:nvPr>
        </p:nvSpPr>
        <p:spPr/>
        <p:txBody>
          <a:bodyPr>
            <a:noAutofit/>
          </a:bodyPr>
          <a:lstStyle/>
          <a:p>
            <a:r>
              <a:rPr lang="en-US" sz="2400" dirty="0" smtClean="0"/>
              <a:t>To gain from session,  commit to:</a:t>
            </a:r>
          </a:p>
          <a:p>
            <a:pPr lvl="1"/>
            <a:r>
              <a:rPr lang="en-US" sz="2400" dirty="0" smtClean="0"/>
              <a:t>Think of you doing your job now</a:t>
            </a:r>
          </a:p>
          <a:p>
            <a:pPr lvl="1"/>
            <a:r>
              <a:rPr lang="en-US" sz="2400" dirty="0" smtClean="0"/>
              <a:t>Reflect thoughts and feelings about you in non work settings</a:t>
            </a:r>
          </a:p>
          <a:p>
            <a:pPr lvl="1"/>
            <a:r>
              <a:rPr lang="en-US" sz="2400" dirty="0" smtClean="0"/>
              <a:t>How you ARE is an amalgam of </a:t>
            </a:r>
          </a:p>
          <a:p>
            <a:pPr lvl="2"/>
            <a:r>
              <a:rPr lang="en-US" sz="2400" dirty="0" smtClean="0"/>
              <a:t>your </a:t>
            </a:r>
            <a:r>
              <a:rPr lang="en-US" sz="2400" b="1" dirty="0" smtClean="0"/>
              <a:t>a</a:t>
            </a:r>
            <a:r>
              <a:rPr lang="en-US" sz="2400" dirty="0" smtClean="0"/>
              <a:t>ppearance to the world, </a:t>
            </a:r>
          </a:p>
          <a:p>
            <a:pPr lvl="2"/>
            <a:r>
              <a:rPr lang="en-US" sz="2400" dirty="0" smtClean="0"/>
              <a:t>your </a:t>
            </a:r>
            <a:r>
              <a:rPr lang="en-US" sz="2400" b="1" dirty="0" smtClean="0"/>
              <a:t>r</a:t>
            </a:r>
            <a:r>
              <a:rPr lang="en-US" sz="2400" dirty="0" smtClean="0"/>
              <a:t>elationship to the world at that time </a:t>
            </a:r>
          </a:p>
          <a:p>
            <a:pPr lvl="2"/>
            <a:r>
              <a:rPr lang="en-US" sz="2400" dirty="0" smtClean="0"/>
              <a:t>your inner </a:t>
            </a:r>
            <a:r>
              <a:rPr lang="en-US" sz="2400" b="1" dirty="0" smtClean="0"/>
              <a:t>e</a:t>
            </a:r>
            <a:r>
              <a:rPr lang="en-US" sz="2400" dirty="0" smtClean="0"/>
              <a:t>xperience of the world, unfolding.</a:t>
            </a:r>
            <a:endParaRPr lang="en-US" sz="2400" dirty="0"/>
          </a:p>
          <a:p>
            <a:pPr lvl="1"/>
            <a:r>
              <a:rPr lang="en-US" sz="2400" dirty="0" smtClean="0"/>
              <a:t>Goal of session for you?</a:t>
            </a:r>
          </a:p>
          <a:p>
            <a:pPr lvl="1"/>
            <a:r>
              <a:rPr lang="en-US" sz="2400" dirty="0" smtClean="0"/>
              <a:t>Increased understanding of psychology, insights into you and others, .for improved performance of you for you….to  improve your life, either at work or at home or both.</a:t>
            </a:r>
            <a:endParaRPr lang="en-US" sz="2400" dirty="0"/>
          </a:p>
        </p:txBody>
      </p:sp>
      <p:sp>
        <p:nvSpPr>
          <p:cNvPr id="5" name="Title 1">
            <a:extLst>
              <a:ext uri="{FF2B5EF4-FFF2-40B4-BE49-F238E27FC236}">
                <a16:creationId xmlns:a16="http://schemas.microsoft.com/office/drawing/2014/main" id="{81BE93F0-D3B3-6D47-B11F-749DE614B43D}"/>
              </a:ext>
            </a:extLst>
          </p:cNvPr>
          <p:cNvSpPr>
            <a:spLocks noGrp="1"/>
          </p:cNvSpPr>
          <p:nvPr>
            <p:ph type="title"/>
          </p:nvPr>
        </p:nvSpPr>
        <p:spPr>
          <a:xfrm>
            <a:off x="1455856" y="277091"/>
            <a:ext cx="8565599" cy="1108363"/>
          </a:xfrm>
        </p:spPr>
        <p:txBody>
          <a:bodyPr>
            <a:normAutofit/>
          </a:bodyPr>
          <a:lstStyle/>
          <a:p>
            <a:r>
              <a:rPr lang="en-US" sz="3600" dirty="0" smtClean="0">
                <a:solidFill>
                  <a:schemeClr val="tx1"/>
                </a:solidFill>
              </a:rPr>
              <a:t>Focus on you</a:t>
            </a:r>
            <a:endParaRPr lang="en-US" sz="3600" dirty="0">
              <a:solidFill>
                <a:schemeClr val="tx1"/>
              </a:solidFill>
            </a:endParaRPr>
          </a:p>
        </p:txBody>
      </p:sp>
    </p:spTree>
    <p:extLst>
      <p:ext uri="{BB962C8B-B14F-4D97-AF65-F5344CB8AC3E}">
        <p14:creationId xmlns:p14="http://schemas.microsoft.com/office/powerpoint/2010/main" val="4104791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2C642-174D-5B4F-A02A-2C062C699901}"/>
              </a:ext>
            </a:extLst>
          </p:cNvPr>
          <p:cNvSpPr>
            <a:spLocks noGrp="1"/>
          </p:cNvSpPr>
          <p:nvPr>
            <p:ph idx="1"/>
          </p:nvPr>
        </p:nvSpPr>
        <p:spPr/>
        <p:txBody>
          <a:bodyPr>
            <a:normAutofit lnSpcReduction="10000"/>
          </a:bodyPr>
          <a:lstStyle/>
          <a:p>
            <a:r>
              <a:rPr lang="en-US" sz="2400" dirty="0" smtClean="0"/>
              <a:t>A </a:t>
            </a:r>
            <a:r>
              <a:rPr lang="en-US" sz="2400" i="1" dirty="0" smtClean="0"/>
              <a:t>disturbin</a:t>
            </a:r>
            <a:r>
              <a:rPr lang="en-US" sz="2400" dirty="0" smtClean="0"/>
              <a:t>g feeling-state (threat) that can last from minutes to months</a:t>
            </a:r>
          </a:p>
          <a:p>
            <a:pPr lvl="1"/>
            <a:r>
              <a:rPr lang="en-US" sz="2400" dirty="0" smtClean="0"/>
              <a:t>Driving: the unforeseen sheep, the wet road, the emergency. Stop.</a:t>
            </a:r>
          </a:p>
          <a:p>
            <a:pPr lvl="1"/>
            <a:r>
              <a:rPr lang="en-US" sz="2400" dirty="0" smtClean="0"/>
              <a:t>What occurs? (biological/physiological/feedback loop, cognition, emotion)</a:t>
            </a:r>
          </a:p>
          <a:p>
            <a:pPr lvl="1"/>
            <a:r>
              <a:rPr lang="en-US" sz="2400" dirty="0" smtClean="0"/>
              <a:t>Primary effect of threat  - directly felt</a:t>
            </a:r>
          </a:p>
          <a:p>
            <a:pPr lvl="1"/>
            <a:r>
              <a:rPr lang="en-US" sz="2400" dirty="0" smtClean="0"/>
              <a:t>Secondary effects: other similar or related threat –&gt; effects+ imagination/anticipatory effects*</a:t>
            </a:r>
          </a:p>
          <a:p>
            <a:pPr lvl="1"/>
            <a:r>
              <a:rPr lang="en-US" sz="2400" dirty="0" smtClean="0"/>
              <a:t>Effects of once-off  – critical incidents of traumatic typology</a:t>
            </a:r>
          </a:p>
          <a:p>
            <a:pPr lvl="1"/>
            <a:r>
              <a:rPr lang="en-US" sz="2400" dirty="0" smtClean="0"/>
              <a:t>Effects of on-going, micro-stressors, ‘free-floating’ </a:t>
            </a:r>
          </a:p>
          <a:p>
            <a:pPr lvl="1"/>
            <a:r>
              <a:rPr lang="en-US" sz="2400" b="1" dirty="0" smtClean="0"/>
              <a:t>Context influences effects</a:t>
            </a:r>
          </a:p>
          <a:p>
            <a:pPr lvl="1"/>
            <a:r>
              <a:rPr lang="en-US" sz="2400" dirty="0" smtClean="0"/>
              <a:t>Context is mediated by YOU….in your work process, team around you, other teams, organisation</a:t>
            </a:r>
          </a:p>
          <a:p>
            <a:pPr lvl="1"/>
            <a:endParaRPr lang="en-US" sz="2400" dirty="0" smtClean="0"/>
          </a:p>
          <a:p>
            <a:endParaRPr lang="en-US" sz="2400" dirty="0"/>
          </a:p>
        </p:txBody>
      </p:sp>
      <p:sp>
        <p:nvSpPr>
          <p:cNvPr id="5" name="Title 1">
            <a:extLst>
              <a:ext uri="{FF2B5EF4-FFF2-40B4-BE49-F238E27FC236}">
                <a16:creationId xmlns:a16="http://schemas.microsoft.com/office/drawing/2014/main" id="{81BE93F0-D3B3-6D47-B11F-749DE614B43D}"/>
              </a:ext>
            </a:extLst>
          </p:cNvPr>
          <p:cNvSpPr>
            <a:spLocks noGrp="1"/>
          </p:cNvSpPr>
          <p:nvPr>
            <p:ph type="title"/>
          </p:nvPr>
        </p:nvSpPr>
        <p:spPr>
          <a:xfrm>
            <a:off x="1455856" y="277091"/>
            <a:ext cx="8565599" cy="1108363"/>
          </a:xfrm>
        </p:spPr>
        <p:txBody>
          <a:bodyPr>
            <a:normAutofit/>
          </a:bodyPr>
          <a:lstStyle/>
          <a:p>
            <a:r>
              <a:rPr lang="en-US" sz="3600" dirty="0" smtClean="0">
                <a:solidFill>
                  <a:schemeClr val="tx1"/>
                </a:solidFill>
              </a:rPr>
              <a:t>Psychologically unsafe: Threatened </a:t>
            </a:r>
            <a:endParaRPr lang="en-US" sz="3600" dirty="0">
              <a:solidFill>
                <a:schemeClr val="tx1"/>
              </a:solidFill>
            </a:endParaRPr>
          </a:p>
        </p:txBody>
      </p:sp>
    </p:spTree>
    <p:extLst>
      <p:ext uri="{BB962C8B-B14F-4D97-AF65-F5344CB8AC3E}">
        <p14:creationId xmlns:p14="http://schemas.microsoft.com/office/powerpoint/2010/main" val="464841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43E0EE-9BB2-BE4C-9C22-C76EE5283613}"/>
              </a:ext>
            </a:extLst>
          </p:cNvPr>
          <p:cNvSpPr>
            <a:spLocks noGrp="1"/>
          </p:cNvSpPr>
          <p:nvPr>
            <p:ph idx="1"/>
          </p:nvPr>
        </p:nvSpPr>
        <p:spPr/>
        <p:txBody>
          <a:bodyPr>
            <a:normAutofit/>
          </a:bodyPr>
          <a:lstStyle/>
          <a:p>
            <a:pPr lvl="1"/>
            <a:r>
              <a:rPr lang="en-US" sz="2400" dirty="0" smtClean="0"/>
              <a:t>Behavioural features associated with feeling threatened are:</a:t>
            </a:r>
          </a:p>
          <a:p>
            <a:pPr lvl="1"/>
            <a:endParaRPr lang="en-US" sz="2400" dirty="0" smtClean="0"/>
          </a:p>
          <a:p>
            <a:pPr lvl="2"/>
            <a:r>
              <a:rPr lang="en-US" sz="2400" dirty="0" smtClean="0"/>
              <a:t>High surveillance orientation – seeking cause</a:t>
            </a:r>
          </a:p>
          <a:p>
            <a:pPr lvl="2"/>
            <a:r>
              <a:rPr lang="en-US" sz="2400" dirty="0" smtClean="0"/>
              <a:t>Perception of time alters (rushing)</a:t>
            </a:r>
          </a:p>
          <a:p>
            <a:pPr lvl="2"/>
            <a:r>
              <a:rPr lang="en-US" sz="2400" dirty="0" smtClean="0"/>
              <a:t>Short cuts in how we operate/what we do</a:t>
            </a:r>
          </a:p>
          <a:p>
            <a:pPr lvl="2"/>
            <a:r>
              <a:rPr lang="en-US" sz="2400" dirty="0" smtClean="0"/>
              <a:t>Errors in how we plan and think</a:t>
            </a:r>
          </a:p>
          <a:p>
            <a:pPr lvl="2"/>
            <a:r>
              <a:rPr lang="en-US" sz="2400" dirty="0" smtClean="0"/>
              <a:t>Reduction in social emotional consciousness</a:t>
            </a:r>
          </a:p>
          <a:p>
            <a:pPr lvl="2"/>
            <a:r>
              <a:rPr lang="en-US" sz="2400" dirty="0" smtClean="0"/>
              <a:t>Reduction in capacity to ‘be’ – see, think, hear, feel*</a:t>
            </a:r>
          </a:p>
          <a:p>
            <a:endParaRPr lang="en-US" sz="2400" dirty="0"/>
          </a:p>
        </p:txBody>
      </p:sp>
      <p:sp>
        <p:nvSpPr>
          <p:cNvPr id="5" name="Title 1">
            <a:extLst>
              <a:ext uri="{FF2B5EF4-FFF2-40B4-BE49-F238E27FC236}">
                <a16:creationId xmlns:a16="http://schemas.microsoft.com/office/drawing/2014/main" id="{81BE93F0-D3B3-6D47-B11F-749DE614B43D}"/>
              </a:ext>
            </a:extLst>
          </p:cNvPr>
          <p:cNvSpPr>
            <a:spLocks noGrp="1"/>
          </p:cNvSpPr>
          <p:nvPr>
            <p:ph type="title"/>
          </p:nvPr>
        </p:nvSpPr>
        <p:spPr>
          <a:xfrm>
            <a:off x="1455856" y="277091"/>
            <a:ext cx="8565599" cy="1108363"/>
          </a:xfrm>
        </p:spPr>
        <p:txBody>
          <a:bodyPr>
            <a:normAutofit/>
          </a:bodyPr>
          <a:lstStyle/>
          <a:p>
            <a:r>
              <a:rPr lang="en-US" sz="3600" dirty="0" smtClean="0">
                <a:solidFill>
                  <a:schemeClr val="tx1"/>
                </a:solidFill>
              </a:rPr>
              <a:t>Threat…. as we behave* it</a:t>
            </a:r>
            <a:endParaRPr lang="en-US" sz="3600" dirty="0">
              <a:solidFill>
                <a:schemeClr val="tx1"/>
              </a:solidFill>
            </a:endParaRPr>
          </a:p>
        </p:txBody>
      </p:sp>
    </p:spTree>
    <p:extLst>
      <p:ext uri="{BB962C8B-B14F-4D97-AF65-F5344CB8AC3E}">
        <p14:creationId xmlns:p14="http://schemas.microsoft.com/office/powerpoint/2010/main" val="2221452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Performance outcomes</a:t>
            </a:r>
            <a:endParaRPr lang="en-IE" dirty="0">
              <a:solidFill>
                <a:schemeClr val="tx1"/>
              </a:solidFill>
            </a:endParaRPr>
          </a:p>
        </p:txBody>
      </p:sp>
      <p:sp>
        <p:nvSpPr>
          <p:cNvPr id="3" name="Content Placeholder 2"/>
          <p:cNvSpPr>
            <a:spLocks noGrp="1"/>
          </p:cNvSpPr>
          <p:nvPr>
            <p:ph idx="1"/>
          </p:nvPr>
        </p:nvSpPr>
        <p:spPr/>
        <p:txBody>
          <a:bodyPr>
            <a:normAutofit/>
          </a:bodyPr>
          <a:lstStyle/>
          <a:p>
            <a:r>
              <a:rPr lang="en-US" sz="2400" dirty="0" smtClean="0"/>
              <a:t>Threat as distress -&gt;hinders all performance, whenever, wherever.</a:t>
            </a:r>
          </a:p>
          <a:p>
            <a:r>
              <a:rPr lang="en-US" sz="2400" dirty="0" smtClean="0"/>
              <a:t>Interference  -  sporadic or long lasting</a:t>
            </a:r>
          </a:p>
          <a:p>
            <a:r>
              <a:rPr lang="en-US" sz="2400" dirty="0" err="1" smtClean="0"/>
              <a:t>Cue’d</a:t>
            </a:r>
            <a:r>
              <a:rPr lang="en-US" sz="2400" dirty="0" smtClean="0"/>
              <a:t> to a time/place/situation…..or generalized</a:t>
            </a:r>
          </a:p>
          <a:p>
            <a:r>
              <a:rPr lang="en-US" sz="2400" dirty="0" smtClean="0"/>
              <a:t>Known to self  </a:t>
            </a:r>
            <a:r>
              <a:rPr lang="en-US" sz="2400" smtClean="0"/>
              <a:t>- or unknown </a:t>
            </a:r>
            <a:r>
              <a:rPr lang="en-US" sz="2400" dirty="0" smtClean="0"/>
              <a:t>(consciousness degenerates)</a:t>
            </a:r>
          </a:p>
          <a:p>
            <a:r>
              <a:rPr lang="en-US" sz="2400" dirty="0" smtClean="0"/>
              <a:t>Wrongly attributed -  often to unrelated factors for PS reasons</a:t>
            </a:r>
          </a:p>
          <a:p>
            <a:r>
              <a:rPr lang="en-US" sz="2400" dirty="0" smtClean="0"/>
              <a:t>Reduction in Psychological Safety-&gt; lowered wellbeing state</a:t>
            </a:r>
          </a:p>
          <a:p>
            <a:r>
              <a:rPr lang="en-US" sz="2400" dirty="0" smtClean="0"/>
              <a:t>Reduces capacity for enjoyment and fulfillment directly and indirectly</a:t>
            </a:r>
          </a:p>
          <a:p>
            <a:endParaRPr lang="en-IE" sz="2400" dirty="0"/>
          </a:p>
        </p:txBody>
      </p:sp>
    </p:spTree>
    <p:extLst>
      <p:ext uri="{BB962C8B-B14F-4D97-AF65-F5344CB8AC3E}">
        <p14:creationId xmlns:p14="http://schemas.microsoft.com/office/powerpoint/2010/main" val="2803456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DDFBF8-C6D8-E449-9965-B67284B747D4}"/>
              </a:ext>
            </a:extLst>
          </p:cNvPr>
          <p:cNvSpPr>
            <a:spLocks noGrp="1"/>
          </p:cNvSpPr>
          <p:nvPr>
            <p:ph idx="1"/>
          </p:nvPr>
        </p:nvSpPr>
        <p:spPr/>
        <p:txBody>
          <a:bodyPr>
            <a:normAutofit/>
          </a:bodyPr>
          <a:lstStyle/>
          <a:p>
            <a:r>
              <a:rPr lang="en-US" sz="2400" dirty="0" smtClean="0"/>
              <a:t>Demands of the job – type of work, variety, levels of, hours of..</a:t>
            </a:r>
          </a:p>
          <a:p>
            <a:r>
              <a:rPr lang="en-US" sz="2400" dirty="0" smtClean="0"/>
              <a:t>Control over the working environment – decision latitude, agency</a:t>
            </a:r>
          </a:p>
          <a:p>
            <a:r>
              <a:rPr lang="en-US" sz="2400" dirty="0" smtClean="0"/>
              <a:t>Support from peers and managers/stakeholders – P Safety and trust in peers and leadership</a:t>
            </a:r>
          </a:p>
          <a:p>
            <a:r>
              <a:rPr lang="en-US" sz="2400" dirty="0" smtClean="0"/>
              <a:t>Relationships – conciliatory or conflictual, trust, P Safety </a:t>
            </a:r>
          </a:p>
          <a:p>
            <a:r>
              <a:rPr lang="en-US" sz="2400" dirty="0" smtClean="0"/>
              <a:t>Role – clear and unambiguous, non conflictual</a:t>
            </a:r>
          </a:p>
          <a:p>
            <a:r>
              <a:rPr lang="en-US" sz="2400" dirty="0" smtClean="0"/>
              <a:t>Change – communication of change and ability to process and prepare</a:t>
            </a:r>
          </a:p>
          <a:p>
            <a:endParaRPr lang="en-US" sz="2400" dirty="0"/>
          </a:p>
          <a:p>
            <a:r>
              <a:rPr lang="en-US" sz="2400" dirty="0" smtClean="0">
                <a:solidFill>
                  <a:schemeClr val="accent1"/>
                </a:solidFill>
              </a:rPr>
              <a:t>WorkPositiveCI: assesses the Work environment. </a:t>
            </a:r>
            <a:r>
              <a:rPr lang="en-US" sz="2400" smtClean="0">
                <a:solidFill>
                  <a:schemeClr val="accent1"/>
                </a:solidFill>
              </a:rPr>
              <a:t>www.workpositive,ie</a:t>
            </a:r>
            <a:endParaRPr lang="en-US" sz="2400" dirty="0">
              <a:solidFill>
                <a:schemeClr val="accent1"/>
              </a:solidFill>
            </a:endParaRPr>
          </a:p>
        </p:txBody>
      </p:sp>
      <p:sp>
        <p:nvSpPr>
          <p:cNvPr id="4" name="Title 1">
            <a:extLst>
              <a:ext uri="{FF2B5EF4-FFF2-40B4-BE49-F238E27FC236}">
                <a16:creationId xmlns:a16="http://schemas.microsoft.com/office/drawing/2014/main" id="{81BE93F0-D3B3-6D47-B11F-749DE614B43D}"/>
              </a:ext>
            </a:extLst>
          </p:cNvPr>
          <p:cNvSpPr>
            <a:spLocks noGrp="1"/>
          </p:cNvSpPr>
          <p:nvPr>
            <p:ph type="title"/>
          </p:nvPr>
        </p:nvSpPr>
        <p:spPr>
          <a:xfrm>
            <a:off x="1455856" y="277091"/>
            <a:ext cx="8565599" cy="1108363"/>
          </a:xfrm>
        </p:spPr>
        <p:txBody>
          <a:bodyPr>
            <a:normAutofit/>
          </a:bodyPr>
          <a:lstStyle/>
          <a:p>
            <a:r>
              <a:rPr lang="en-US" dirty="0" smtClean="0">
                <a:solidFill>
                  <a:schemeClr val="tx1"/>
                </a:solidFill>
              </a:rPr>
              <a:t>Assessment for PS: Work-related Stress*</a:t>
            </a:r>
            <a:endParaRPr lang="en-US" dirty="0">
              <a:solidFill>
                <a:schemeClr val="tx1"/>
              </a:solidFill>
            </a:endParaRPr>
          </a:p>
        </p:txBody>
      </p:sp>
    </p:spTree>
    <p:extLst>
      <p:ext uri="{BB962C8B-B14F-4D97-AF65-F5344CB8AC3E}">
        <p14:creationId xmlns:p14="http://schemas.microsoft.com/office/powerpoint/2010/main" val="3021602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B2289-F2E1-354D-B3B8-C34C1C2F1874}"/>
              </a:ext>
            </a:extLst>
          </p:cNvPr>
          <p:cNvSpPr>
            <a:spLocks noGrp="1"/>
          </p:cNvSpPr>
          <p:nvPr>
            <p:ph idx="1"/>
          </p:nvPr>
        </p:nvSpPr>
        <p:spPr/>
        <p:txBody>
          <a:bodyPr>
            <a:normAutofit/>
          </a:bodyPr>
          <a:lstStyle/>
          <a:p>
            <a:r>
              <a:rPr lang="en-US" sz="2400" dirty="0" smtClean="0"/>
              <a:t>Psychosocial Hazards in environment -&gt; ill-health outcomes</a:t>
            </a:r>
          </a:p>
          <a:p>
            <a:pPr lvl="1"/>
            <a:r>
              <a:rPr lang="en-US" sz="2400" dirty="0" smtClean="0"/>
              <a:t>Cardiovascular issues (Lancet 2019) </a:t>
            </a:r>
          </a:p>
          <a:p>
            <a:pPr lvl="1"/>
            <a:r>
              <a:rPr lang="en-US" sz="2400" dirty="0" smtClean="0"/>
              <a:t>Digestive disorders and long term medication dependency</a:t>
            </a:r>
          </a:p>
          <a:p>
            <a:pPr lvl="1"/>
            <a:r>
              <a:rPr lang="en-US" sz="2400" dirty="0" smtClean="0"/>
              <a:t>Hyper tension of varying degrees and long term medication dependency</a:t>
            </a:r>
          </a:p>
          <a:p>
            <a:pPr lvl="1"/>
            <a:r>
              <a:rPr lang="en-US" sz="2400" dirty="0" smtClean="0"/>
              <a:t>Depression and/or anxiety disorder</a:t>
            </a:r>
          </a:p>
          <a:p>
            <a:r>
              <a:rPr lang="en-US" sz="2400" dirty="0" smtClean="0"/>
              <a:t>Secondary effects including eating disorders and drink/drug use</a:t>
            </a:r>
          </a:p>
          <a:p>
            <a:r>
              <a:rPr lang="en-US" sz="2400" dirty="0" smtClean="0"/>
              <a:t>Unhealthy but sub clinical conflict-seeking anxiety related acts</a:t>
            </a:r>
          </a:p>
          <a:p>
            <a:r>
              <a:rPr lang="en-US" sz="2400" dirty="0" smtClean="0"/>
              <a:t>Secondary relationship breakdown and difficulties</a:t>
            </a:r>
            <a:endParaRPr lang="en-US" sz="2400" dirty="0"/>
          </a:p>
        </p:txBody>
      </p:sp>
      <p:sp>
        <p:nvSpPr>
          <p:cNvPr id="4" name="Title 1">
            <a:extLst>
              <a:ext uri="{FF2B5EF4-FFF2-40B4-BE49-F238E27FC236}">
                <a16:creationId xmlns:a16="http://schemas.microsoft.com/office/drawing/2014/main" id="{81BE93F0-D3B3-6D47-B11F-749DE614B43D}"/>
              </a:ext>
            </a:extLst>
          </p:cNvPr>
          <p:cNvSpPr>
            <a:spLocks noGrp="1"/>
          </p:cNvSpPr>
          <p:nvPr>
            <p:ph type="title"/>
          </p:nvPr>
        </p:nvSpPr>
        <p:spPr>
          <a:xfrm>
            <a:off x="1455856" y="277091"/>
            <a:ext cx="8565599" cy="1108363"/>
          </a:xfrm>
        </p:spPr>
        <p:txBody>
          <a:bodyPr>
            <a:normAutofit/>
          </a:bodyPr>
          <a:lstStyle/>
          <a:p>
            <a:r>
              <a:rPr lang="en-US" sz="3600" dirty="0" smtClean="0">
                <a:solidFill>
                  <a:schemeClr val="tx1"/>
                </a:solidFill>
              </a:rPr>
              <a:t>Threat, Stress and Health</a:t>
            </a:r>
            <a:endParaRPr lang="en-US" sz="3600" dirty="0">
              <a:solidFill>
                <a:schemeClr val="tx1"/>
              </a:solidFill>
            </a:endParaRPr>
          </a:p>
        </p:txBody>
      </p:sp>
    </p:spTree>
    <p:extLst>
      <p:ext uri="{BB962C8B-B14F-4D97-AF65-F5344CB8AC3E}">
        <p14:creationId xmlns:p14="http://schemas.microsoft.com/office/powerpoint/2010/main" val="2613394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eDocs_YearTaxHTField0 xmlns="2a0c6ef7-ac11-40a8-b335-3027cc5a825c">
      <Terms xmlns="http://schemas.microsoft.com/office/infopath/2007/PartnerControls">
        <TermInfo xmlns="http://schemas.microsoft.com/office/infopath/2007/PartnerControls">
          <TermName xmlns="http://schemas.microsoft.com/office/infopath/2007/PartnerControls">2021</TermName>
          <TermId xmlns="http://schemas.microsoft.com/office/infopath/2007/PartnerControls">73225aa2-7755-4d04-8b30-fe687e72f96d</TermId>
        </TermInfo>
      </Terms>
    </eDocs_YearTaxHTField0>
    <eDocs_FileStatus xmlns="http://schemas.microsoft.com/sharepoint/v3">Live</eDocs_FileStatus>
    <eDocs_DocumentTopicsTaxHTField0 xmlns="2a0c6ef7-ac11-40a8-b335-3027cc5a825c">
      <Terms xmlns="http://schemas.microsoft.com/office/infopath/2007/PartnerControls"/>
    </eDocs_DocumentTopicsTaxHTField0>
    <eDocs_SeriesSubSeriesTaxHTField0 xmlns="2a0c6ef7-ac11-40a8-b335-3027cc5a825c">
      <Terms xmlns="http://schemas.microsoft.com/office/infopath/2007/PartnerControls">
        <TermInfo xmlns="http://schemas.microsoft.com/office/infopath/2007/PartnerControls">
          <TermName xmlns="http://schemas.microsoft.com/office/infopath/2007/PartnerControls">017</TermName>
          <TermId xmlns="http://schemas.microsoft.com/office/infopath/2007/PartnerControls">735ac32d-3001-4a7f-9955-91d426354aa7</TermId>
        </TermInfo>
      </Terms>
    </eDocs_SeriesSubSeriesTaxHTField0>
    <TaxCatchAll xmlns="0a58212b-64c9-451b-b811-79c1144837d4">
      <Value>5</Value>
      <Value>4</Value>
      <Value>2</Value>
      <Value>1</Value>
    </TaxCatchAll>
    <eDocs_FileName xmlns="http://schemas.microsoft.com/sharepoint/v3">HSA017-015-2021</eDocs_FileName>
    <eDocs_FileTopicsTaxHTField0 xmlns="2a0c6ef7-ac11-40a8-b335-3027cc5a825c">
      <Terms xmlns="http://schemas.microsoft.com/office/infopath/2007/PartnerControls">
        <TermInfo xmlns="http://schemas.microsoft.com/office/infopath/2007/PartnerControls">
          <TermName xmlns="http://schemas.microsoft.com/office/infopath/2007/PartnerControls">Report</TermName>
          <TermId xmlns="http://schemas.microsoft.com/office/infopath/2007/PartnerControls">9383ca9c-3f32-40be-a6cd-b6ffe1f534b8</TermId>
        </TermInfo>
      </Terms>
    </eDocs_FileTopicsTaxHTField0>
    <_dlc_ExpireDateSaved xmlns="http://schemas.microsoft.com/sharepoint/v3" xsi:nil="true"/>
    <_dlc_ExpireDate xmlns="http://schemas.microsoft.com/sharepoint/v3">2022-04-11T09:17:27+00:00</_dlc_ExpireDat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eDocument</p:Name>
  <p:Description/>
  <p:Statement/>
  <p:PolicyItems>
    <p:PolicyItem featureId="Microsoft.Office.RecordsManagement.PolicyFeatures.Expiration" staticId="0x0101000BC94875665D404BB1351B53C41FD2C0|151133126" UniqueId="49c9cbeb-f3e7-4f78-a94d-7aaecd54d456">
      <p:Name>Retention</p:Name>
      <p:Description>Automatic scheduling of content for processing, and performing a retention action on content that has reached its due date.</p:Description>
      <p:CustomData>
        <Schedules nextStageId="3" default="false">
          <Schedule type="Default">
            <stages>
              <data stageId="1">
                <formula id="Microsoft.Office.RecordsManagement.PolicyFeatures.Expiration.Formula.BuiltIn">
                  <number>3</number>
                  <property>Modified</property>
                  <period>months</period>
                </formula>
                <action type="action" id="Microsoft.Office.RecordsManagement.PolicyFeatures.Expiration.Action.DeletePreviousVersions"/>
              </data>
            </stages>
          </Schedule>
          <Schedule type="Record">
            <stages>
              <data stageId="2">
                <formula id="Microsoft.Office.RecordsManagement.PolicyFeatures.Expiration.Formula.BuiltIn">
                  <number>3</number>
                  <property>Modified</property>
                  <propertyId>8c06beca-0777-48f7-91c7-6da68bc07b69</propertyId>
                  <period>months</period>
                </formula>
                <action type="action" id="Microsoft.Office.RecordsManagement.PolicyFeatures.Expiration.Action.DeletePreviousVersions"/>
              </data>
            </stages>
          </Schedule>
        </Schedules>
      </p:CustomData>
    </p:PolicyItem>
  </p:PolicyItems>
</p:Policy>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5.xml><?xml version="1.0" encoding="utf-8"?>
<ct:contentTypeSchema xmlns:ct="http://schemas.microsoft.com/office/2006/metadata/contentType" xmlns:ma="http://schemas.microsoft.com/office/2006/metadata/properties/metaAttributes" ct:_="" ma:_="" ma:contentTypeName="eDocument" ma:contentTypeID="0x0101000BC94875665D404BB1351B53C41FD2C000137EAD003ABA0F41987512438B46E464" ma:contentTypeVersion="11" ma:contentTypeDescription="Create a new document for eDocs" ma:contentTypeScope="" ma:versionID="62c5397d70eb1b1aad943bdd69a87d85">
  <xsd:schema xmlns:xsd="http://www.w3.org/2001/XMLSchema" xmlns:xs="http://www.w3.org/2001/XMLSchema" xmlns:p="http://schemas.microsoft.com/office/2006/metadata/properties" xmlns:ns1="http://schemas.microsoft.com/sharepoint/v3" xmlns:ns2="2a0c6ef7-ac11-40a8-b335-3027cc5a825c" xmlns:ns3="0a58212b-64c9-451b-b811-79c1144837d4" targetNamespace="http://schemas.microsoft.com/office/2006/metadata/properties" ma:root="true" ma:fieldsID="64ba073f78e5390f7d21e3cac95545fe" ns1:_="" ns2:_="" ns3:_="">
    <xsd:import namespace="http://schemas.microsoft.com/sharepoint/v3"/>
    <xsd:import namespace="2a0c6ef7-ac11-40a8-b335-3027cc5a825c"/>
    <xsd:import namespace="0a58212b-64c9-451b-b811-79c1144837d4"/>
    <xsd:element name="properties">
      <xsd:complexType>
        <xsd:sequence>
          <xsd:element name="documentManagement">
            <xsd:complexType>
              <xsd:all>
                <xsd:element ref="ns2:eDocs_DocumentTopicsTaxHTField0" minOccurs="0"/>
                <xsd:element ref="ns1:_vti_ItemDeclaredRecord" minOccurs="0"/>
                <xsd:element ref="ns1:_dlc_Exempt" minOccurs="0"/>
                <xsd:element ref="ns1:_dlc_ExpireDateSaved" minOccurs="0"/>
                <xsd:element ref="ns1:_dlc_ExpireDate" minOccurs="0"/>
                <xsd:element ref="ns3:TaxCatchAll" minOccurs="0"/>
                <xsd:element ref="ns2:eDocs_SeriesSubSeriesTaxHTField0" minOccurs="0"/>
                <xsd:element ref="ns2:eDocs_YearTaxHTField0" minOccurs="0"/>
                <xsd:element ref="ns1:eDocs_FileName" minOccurs="0"/>
                <xsd:element ref="ns1:eDocs_FileStatus"/>
                <xsd:element ref="ns2:eDocs_FileTopics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0" nillable="true" ma:displayName="Declared Record" ma:hidden="true" ma:internalName="_vti_ItemDeclaredRecord" ma:readOnly="true">
      <xsd:simpleType>
        <xsd:restriction base="dms:DateTime"/>
      </xsd:simpleType>
    </xsd:element>
    <xsd:element name="_dlc_Exempt" ma:index="11" nillable="true" ma:displayName="Exempt from Policy" ma:hidden="true" ma:internalName="_dlc_Exempt" ma:readOnly="true">
      <xsd:simpleType>
        <xsd:restriction base="dms:Unknown"/>
      </xsd:simpleType>
    </xsd:element>
    <xsd:element name="_dlc_ExpireDateSaved" ma:index="12" nillable="true" ma:displayName="Original Expiration Date" ma:hidden="true" ma:internalName="_dlc_ExpireDateSaved" ma:readOnly="true">
      <xsd:simpleType>
        <xsd:restriction base="dms:DateTime"/>
      </xsd:simpleType>
    </xsd:element>
    <xsd:element name="_dlc_ExpireDate" ma:index="13" nillable="true" ma:displayName="Expiration Date" ma:description="" ma:hidden="true" ma:indexed="true" ma:internalName="_dlc_ExpireDate" ma:readOnly="true">
      <xsd:simpleType>
        <xsd:restriction base="dms:DateTime"/>
      </xsd:simpleType>
    </xsd:element>
    <xsd:element name="eDocs_FileName" ma:index="19" nillable="true" ma:displayName="File Name" ma:default="0" ma:description="File Number" ma:indexed="true" ma:internalName="eDocs_FileName">
      <xsd:simpleType>
        <xsd:restriction base="dms:Text">
          <xsd:maxLength value="100"/>
        </xsd:restriction>
      </xsd:simpleType>
    </xsd:element>
    <xsd:element name="eDocs_FileStatus" ma:index="20" ma:displayName="Status" ma:default="Live" ma:description="Current Status of the File. This is set to Live, Archived or sent to National Archives" ma:format="Dropdown" ma:indexed="true" ma:internalName="eDocs_FileStatus">
      <xsd:simpleType>
        <xsd:restriction base="dms:Choice">
          <xsd:enumeration value="Live"/>
          <xsd:enumeration value="Archived"/>
          <xsd:enumeration value="Cancelled"/>
          <xsd:enumeration value="Sent to National Archives"/>
        </xsd:restriction>
      </xsd:simpleType>
    </xsd:element>
  </xsd:schema>
  <xsd:schema xmlns:xsd="http://www.w3.org/2001/XMLSchema" xmlns:xs="http://www.w3.org/2001/XMLSchema" xmlns:dms="http://schemas.microsoft.com/office/2006/documentManagement/types" xmlns:pc="http://schemas.microsoft.com/office/infopath/2007/PartnerControls" targetNamespace="2a0c6ef7-ac11-40a8-b335-3027cc5a825c" elementFormDefault="qualified">
    <xsd:import namespace="http://schemas.microsoft.com/office/2006/documentManagement/types"/>
    <xsd:import namespace="http://schemas.microsoft.com/office/infopath/2007/PartnerControls"/>
    <xsd:element name="eDocs_DocumentTopicsTaxHTField0" ma:index="9" nillable="true" ma:taxonomy="true" ma:internalName="eDocs_DocumentTopicsTaxHTField0" ma:taxonomyFieldName="eDocs_DocumentTopics" ma:displayName="Document Topics" ma:fieldId="{fbaa881f-c4ae-443f-9fda-fbdd527793d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eDocs_SeriesSubSeriesTaxHTField0" ma:index="15" nillable="true" ma:taxonomy="true" ma:internalName="eDocs_SeriesSubSeriesTaxHTField0" ma:taxonomyFieldName="eDocs_SeriesSubSeries" ma:displayName="Sub Series" ma:fieldId="{11f8bb48-43d6-459a-8b80-9123185593c7}" ma:sspId="0c62dd59-2bd5-4113-a83d-2d8721f41b56" ma:termSetId="3ad211d0-3017-47d3-ab04-bac4bbf8bdff" ma:anchorId="00000000-0000-0000-0000-000000000000" ma:open="false" ma:isKeyword="false">
      <xsd:complexType>
        <xsd:sequence>
          <xsd:element ref="pc:Terms" minOccurs="0" maxOccurs="1"/>
        </xsd:sequence>
      </xsd:complexType>
    </xsd:element>
    <xsd:element name="eDocs_YearTaxHTField0" ma:index="17" nillable="true" ma:taxonomy="true" ma:internalName="eDocs_YearTaxHTField0" ma:taxonomyFieldName="eDocs_Year" ma:displayName="Year" ma:indexed="true" ma:fieldId="{7b1b8a72-8553-41e1-8dd7-5ce464e281f2}" ma:sspId="0c62dd59-2bd5-4113-a83d-2d8721f41b56" ma:termSetId="8b1e78e5-372e-459a-93db-ef257fb3d2de" ma:anchorId="00000000-0000-0000-0000-000000000000" ma:open="false" ma:isKeyword="false">
      <xsd:complexType>
        <xsd:sequence>
          <xsd:element ref="pc:Terms" minOccurs="0" maxOccurs="1"/>
        </xsd:sequence>
      </xsd:complexType>
    </xsd:element>
    <xsd:element name="eDocs_FileTopicsTaxHTField0" ma:index="21" nillable="true" ma:taxonomy="true" ma:internalName="eDocs_FileTopicsTaxHTField0" ma:taxonomyFieldName="eDocs_FileTopics" ma:displayName="File Topics" ma:default="" ma:fieldId="{602c691f-3efa-402d-ab5c-baa8c240a9e7}" ma:taxonomyMulti="true" ma:sspId="0c62dd59-2bd5-4113-a83d-2d8721f41b56" ma:termSetId="285a29cd-660e-4e54-8757-517f127049c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58212b-64c9-451b-b811-79c1144837d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781862f-b472-43ce-b4e7-55560542e092}" ma:internalName="TaxCatchAll" ma:showField="CatchAllData" ma:web="0a58212b-64c9-451b-b811-79c1144837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BAE8BA-7402-4F20-8FCF-EFD4668678AE}">
  <ds:schemaRefs>
    <ds:schemaRef ds:uri="http://schemas.openxmlformats.org/package/2006/metadata/core-properties"/>
    <ds:schemaRef ds:uri="http://schemas.microsoft.com/office/2006/documentManagement/types"/>
    <ds:schemaRef ds:uri="0a58212b-64c9-451b-b811-79c1144837d4"/>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2a0c6ef7-ac11-40a8-b335-3027cc5a825c"/>
    <ds:schemaRef ds:uri="http://www.w3.org/XML/1998/namespace"/>
    <ds:schemaRef ds:uri="http://purl.org/dc/dcmitype/"/>
  </ds:schemaRefs>
</ds:datastoreItem>
</file>

<file path=customXml/itemProps2.xml><?xml version="1.0" encoding="utf-8"?>
<ds:datastoreItem xmlns:ds="http://schemas.openxmlformats.org/officeDocument/2006/customXml" ds:itemID="{DA43D498-A60D-4769-A65C-F643BB3EB761}">
  <ds:schemaRefs>
    <ds:schemaRef ds:uri="http://schemas.microsoft.com/sharepoint/v3/contenttype/forms"/>
  </ds:schemaRefs>
</ds:datastoreItem>
</file>

<file path=customXml/itemProps3.xml><?xml version="1.0" encoding="utf-8"?>
<ds:datastoreItem xmlns:ds="http://schemas.openxmlformats.org/officeDocument/2006/customXml" ds:itemID="{55938B67-5D60-460A-9466-36E4D66D1880}">
  <ds:schemaRefs>
    <ds:schemaRef ds:uri="office.server.policy"/>
  </ds:schemaRefs>
</ds:datastoreItem>
</file>

<file path=customXml/itemProps4.xml><?xml version="1.0" encoding="utf-8"?>
<ds:datastoreItem xmlns:ds="http://schemas.openxmlformats.org/officeDocument/2006/customXml" ds:itemID="{1A6F05B3-2D43-4910-A393-4A047662E8FD}">
  <ds:schemaRefs>
    <ds:schemaRef ds:uri="http://schemas.microsoft.com/sharepoint/events"/>
  </ds:schemaRefs>
</ds:datastoreItem>
</file>

<file path=customXml/itemProps5.xml><?xml version="1.0" encoding="utf-8"?>
<ds:datastoreItem xmlns:ds="http://schemas.openxmlformats.org/officeDocument/2006/customXml" ds:itemID="{53807BA8-F9E6-46EB-80B1-8D2A67B74B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0c6ef7-ac11-40a8-b335-3027cc5a825c"/>
    <ds:schemaRef ds:uri="0a58212b-64c9-451b-b811-79c114483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6057</TotalTime>
  <Words>1129</Words>
  <Application>Microsoft Office PowerPoint</Application>
  <PresentationFormat>Widescreen</PresentationFormat>
  <Paragraphs>147</Paragraphs>
  <Slides>17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Webinar on Increasing Psychological Safety at Work</vt:lpstr>
      <vt:lpstr>Outline of Session</vt:lpstr>
      <vt:lpstr>Focus on you</vt:lpstr>
      <vt:lpstr>Psychologically unsafe: Threatened </vt:lpstr>
      <vt:lpstr>Threat…. as we behave* it</vt:lpstr>
      <vt:lpstr>Performance outcomes</vt:lpstr>
      <vt:lpstr>Assessment for PS: Work-related Stress*</vt:lpstr>
      <vt:lpstr>Threat, Stress and Health</vt:lpstr>
      <vt:lpstr>You</vt:lpstr>
      <vt:lpstr>1 Minute reflection</vt:lpstr>
      <vt:lpstr>What matters most for Psyche safety</vt:lpstr>
      <vt:lpstr>Understanding what we know – risk factors</vt:lpstr>
      <vt:lpstr>Risk Assessment and Control Measures</vt:lpstr>
      <vt:lpstr>Organisational processes: leadership focus:</vt:lpstr>
      <vt:lpstr>You can help to set the scene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Power</dc:creator>
  <cp:lastModifiedBy>Patricia Murray</cp:lastModifiedBy>
  <cp:revision>61</cp:revision>
  <dcterms:created xsi:type="dcterms:W3CDTF">2021-12-10T12:13:46Z</dcterms:created>
  <dcterms:modified xsi:type="dcterms:W3CDTF">2024-04-23T07:48:54Z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0x0101000BC94875665D404BB1351B53C41FD2C000137EAD003ABA0F41987512438B46E464</vt:lpwstr>
  </property>
  <property fmtid="{D5CDD505-2E9C-101B-9397-08002B2CF9AE}" pid="3" name="eDocs_FileTopics">
    <vt:lpwstr>2;#Report|9383ca9c-3f32-40be-a6cd-b6ffe1f534b8</vt:lpwstr>
  </property>
  <property fmtid="{D5CDD505-2E9C-101B-9397-08002B2CF9AE}" pid="4" name="eDocs_Year">
    <vt:lpwstr>4;#2021|73225aa2-7755-4d04-8b30-fe687e72f96d</vt:lpwstr>
  </property>
  <property fmtid="{D5CDD505-2E9C-101B-9397-08002B2CF9AE}" pid="5" name="eDocs_SeriesSubSeries">
    <vt:lpwstr>5;#017|735ac32d-3001-4a7f-9955-91d426354aa7</vt:lpwstr>
  </property>
  <property fmtid="{D5CDD505-2E9C-101B-9397-08002B2CF9AE}" pid="6" name="eDocs_SecurityClassificationTaxHTField0">
    <vt:lpwstr>Unclassified|5abae98d-4ca0-4543-9a4f-a9f8054d316c</vt:lpwstr>
  </property>
  <property fmtid="{D5CDD505-2E9C-101B-9397-08002B2CF9AE}" pid="7" name="_dlc_policyId">
    <vt:lpwstr>0x0101000BC94875665D404BB1351B53C41FD2C0|151133126</vt:lpwstr>
  </property>
  <property fmtid="{D5CDD505-2E9C-101B-9397-08002B2CF9AE}" pid="8" name="ItemRetentionFormula">
    <vt:lpwstr>&lt;formula id="Microsoft.Office.RecordsManagement.PolicyFeatures.Expiration.Formula.BuiltIn"&gt;&lt;number&gt;3&lt;/number&gt;&lt;property&gt;Modified&lt;/property&gt;&lt;period&gt;months&lt;/period&gt;&lt;/formula&gt;</vt:lpwstr>
  </property>
  <property fmtid="{D5CDD505-2E9C-101B-9397-08002B2CF9AE}" pid="9" name="eDocs_SecurityClassification">
    <vt:lpwstr>1;#Unclassified|5abae98d-4ca0-4543-9a4f-a9f8054d316c</vt:lpwstr>
  </property>
  <property fmtid="{D5CDD505-2E9C-101B-9397-08002B2CF9AE}" pid="10" name="eDocs_DocumentTopics">
    <vt:lpwstr/>
  </property>
</Properties>
</file>