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rawings/drawing7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4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style4.xml" ContentType="application/vnd.ms-office.chartstyle+xml"/>
  <Override PartName="/ppt/charts/chart2.xml" ContentType="application/vnd.openxmlformats-officedocument.drawingml.chart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olors7.xml" ContentType="application/vnd.ms-office.chartcolorstyle+xml"/>
  <Override PartName="/ppt/theme/theme1.xml" ContentType="application/vnd.openxmlformats-officedocument.them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colors1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0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hsa.cloud.gov.ie/apps/eDocs/S/HSA031/Files/HSA031-048-2021/Agriculture/Agriculture%20report_v4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400"/>
              <a:t>Farming Fatalities 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9D3-47A2-AA6F-D6AE278941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9D3-47A2-AA6F-D6AE278941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9D3-47A2-AA6F-D6AE2789419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9D3-47A2-AA6F-D6AE2789419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9D3-47A2-AA6F-D6AE2789419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9D3-47A2-AA6F-D6AE2789419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9D3-47A2-AA6F-D6AE27894192}"/>
              </c:ext>
            </c:extLst>
          </c:dPt>
          <c:dLbls>
            <c:dLbl>
              <c:idx val="0"/>
              <c:layout>
                <c:manualLayout>
                  <c:x val="-8.2274496937882871E-2"/>
                  <c:y val="2.5172426363371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D3-47A2-AA6F-D6AE27894192}"/>
                </c:ext>
              </c:extLst>
            </c:dLbl>
            <c:dLbl>
              <c:idx val="1"/>
              <c:layout>
                <c:manualLayout>
                  <c:x val="2.4681102362204724E-2"/>
                  <c:y val="-2.9233012540099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D3-47A2-AA6F-D6AE27894192}"/>
                </c:ext>
              </c:extLst>
            </c:dLbl>
            <c:dLbl>
              <c:idx val="2"/>
              <c:layout>
                <c:manualLayout>
                  <c:x val="7.1415573053368334E-2"/>
                  <c:y val="-2.6316345873432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D3-47A2-AA6F-D6AE27894192}"/>
                </c:ext>
              </c:extLst>
            </c:dLbl>
            <c:dLbl>
              <c:idx val="3"/>
              <c:layout>
                <c:manualLayout>
                  <c:x val="6.1548556430446197E-2"/>
                  <c:y val="3.0653251676873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D3-47A2-AA6F-D6AE27894192}"/>
                </c:ext>
              </c:extLst>
            </c:dLbl>
            <c:dLbl>
              <c:idx val="4"/>
              <c:layout>
                <c:manualLayout>
                  <c:x val="5.2061898512685889E-2"/>
                  <c:y val="5.6588291046952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D3-47A2-AA6F-D6AE27894192}"/>
                </c:ext>
              </c:extLst>
            </c:dLbl>
            <c:dLbl>
              <c:idx val="5"/>
              <c:layout>
                <c:manualLayout>
                  <c:x val="4.4973972003499563E-2"/>
                  <c:y val="5.254265091863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9D3-47A2-AA6F-D6AE27894192}"/>
                </c:ext>
              </c:extLst>
            </c:dLbl>
            <c:dLbl>
              <c:idx val="6"/>
              <c:layout>
                <c:manualLayout>
                  <c:x val="1.5617891513560755E-2"/>
                  <c:y val="5.6327282006415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9D3-47A2-AA6F-D6AE2789419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charts'!$D$3:$D$9</c:f>
              <c:strCache>
                <c:ptCount val="7"/>
                <c:pt idx="0">
                  <c:v>Vehicle</c:v>
                </c:pt>
                <c:pt idx="1">
                  <c:v>Cattle</c:v>
                </c:pt>
                <c:pt idx="2">
                  <c:v>Fall</c:v>
                </c:pt>
                <c:pt idx="3">
                  <c:v>Machinery</c:v>
                </c:pt>
                <c:pt idx="4">
                  <c:v>Load</c:v>
                </c:pt>
                <c:pt idx="5">
                  <c:v>Drowning</c:v>
                </c:pt>
                <c:pt idx="6">
                  <c:v>Other</c:v>
                </c:pt>
              </c:strCache>
            </c:strRef>
          </c:cat>
          <c:val>
            <c:numRef>
              <c:f>'pie charts'!$E$3:$E$9</c:f>
              <c:numCache>
                <c:formatCode>General</c:formatCode>
                <c:ptCount val="7"/>
                <c:pt idx="0">
                  <c:v>87</c:v>
                </c:pt>
                <c:pt idx="1">
                  <c:v>38</c:v>
                </c:pt>
                <c:pt idx="2">
                  <c:v>20</c:v>
                </c:pt>
                <c:pt idx="3">
                  <c:v>16</c:v>
                </c:pt>
                <c:pt idx="4">
                  <c:v>14</c:v>
                </c:pt>
                <c:pt idx="5">
                  <c:v>13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9D3-47A2-AA6F-D6AE278941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200"/>
              <a:t>Vehicle Fatalities on Farms </a:t>
            </a:r>
          </a:p>
          <a:p>
            <a:pPr>
              <a:defRPr sz="2200"/>
            </a:pPr>
            <a:r>
              <a:rPr lang="en-IE" sz="2200"/>
              <a:t>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402-4599-9C0F-2CF36302E4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402-4599-9C0F-2CF36302E4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402-4599-9C0F-2CF36302E4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402-4599-9C0F-2CF36302E4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402-4599-9C0F-2CF36302E4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402-4599-9C0F-2CF36302E41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D402-4599-9C0F-2CF36302E417}"/>
              </c:ext>
            </c:extLst>
          </c:dPt>
          <c:dLbls>
            <c:dLbl>
              <c:idx val="0"/>
              <c:layout>
                <c:manualLayout>
                  <c:x val="-8.2274496937882871E-2"/>
                  <c:y val="2.5172426363371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402-4599-9C0F-2CF36302E417}"/>
                </c:ext>
              </c:extLst>
            </c:dLbl>
            <c:dLbl>
              <c:idx val="1"/>
              <c:layout>
                <c:manualLayout>
                  <c:x val="2.4681102362204724E-2"/>
                  <c:y val="-2.9233012540099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402-4599-9C0F-2CF36302E417}"/>
                </c:ext>
              </c:extLst>
            </c:dLbl>
            <c:dLbl>
              <c:idx val="2"/>
              <c:layout>
                <c:manualLayout>
                  <c:x val="7.1415573053368334E-2"/>
                  <c:y val="-2.6316345873432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402-4599-9C0F-2CF36302E417}"/>
                </c:ext>
              </c:extLst>
            </c:dLbl>
            <c:dLbl>
              <c:idx val="3"/>
              <c:layout>
                <c:manualLayout>
                  <c:x val="6.1548556430446197E-2"/>
                  <c:y val="3.0653251676873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02-4599-9C0F-2CF36302E417}"/>
                </c:ext>
              </c:extLst>
            </c:dLbl>
            <c:dLbl>
              <c:idx val="4"/>
              <c:layout>
                <c:manualLayout>
                  <c:x val="5.2061898512685889E-2"/>
                  <c:y val="5.6588291046952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402-4599-9C0F-2CF36302E417}"/>
                </c:ext>
              </c:extLst>
            </c:dLbl>
            <c:dLbl>
              <c:idx val="5"/>
              <c:layout>
                <c:manualLayout>
                  <c:x val="4.4973972003499563E-2"/>
                  <c:y val="5.254265091863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02-4599-9C0F-2CF36302E417}"/>
                </c:ext>
              </c:extLst>
            </c:dLbl>
            <c:dLbl>
              <c:idx val="6"/>
              <c:layout>
                <c:manualLayout>
                  <c:x val="1.5617891513560755E-2"/>
                  <c:y val="5.6327282006415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02-4599-9C0F-2CF36302E41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charts'!$D$22:$D$27</c:f>
              <c:strCache>
                <c:ptCount val="6"/>
                <c:pt idx="0">
                  <c:v>Tractor</c:v>
                </c:pt>
                <c:pt idx="1">
                  <c:v>Loader/telehandler</c:v>
                </c:pt>
                <c:pt idx="2">
                  <c:v>Quad</c:v>
                </c:pt>
                <c:pt idx="3">
                  <c:v>Trailer</c:v>
                </c:pt>
                <c:pt idx="4">
                  <c:v>Excavator</c:v>
                </c:pt>
                <c:pt idx="5">
                  <c:v>Other</c:v>
                </c:pt>
              </c:strCache>
            </c:strRef>
          </c:cat>
          <c:val>
            <c:numRef>
              <c:f>'pie charts'!$E$22:$E$27</c:f>
              <c:numCache>
                <c:formatCode>General</c:formatCode>
                <c:ptCount val="6"/>
                <c:pt idx="0">
                  <c:v>48</c:v>
                </c:pt>
                <c:pt idx="1">
                  <c:v>11</c:v>
                </c:pt>
                <c:pt idx="2">
                  <c:v>11</c:v>
                </c:pt>
                <c:pt idx="3">
                  <c:v>5</c:v>
                </c:pt>
                <c:pt idx="4">
                  <c:v>4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02-4599-9C0F-2CF36302E4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200"/>
              <a:t> Livestock Fatalities on Farms   </a:t>
            </a:r>
          </a:p>
          <a:p>
            <a:pPr>
              <a:defRPr sz="2200"/>
            </a:pPr>
            <a:r>
              <a:rPr lang="en-IE" sz="2200"/>
              <a:t>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BF-42F9-A915-D532E4AE779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BF-42F9-A915-D532E4AE779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BF-42F9-A915-D532E4AE779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BF-42F9-A915-D532E4AE779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BF-42F9-A915-D532E4AE779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BF-42F9-A915-D532E4AE779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CBF-42F9-A915-D532E4AE7790}"/>
              </c:ext>
            </c:extLst>
          </c:dPt>
          <c:dLbls>
            <c:dLbl>
              <c:idx val="0"/>
              <c:layout>
                <c:manualLayout>
                  <c:x val="-8.2274496937882871E-2"/>
                  <c:y val="2.5172426363371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BF-42F9-A915-D532E4AE7790}"/>
                </c:ext>
              </c:extLst>
            </c:dLbl>
            <c:dLbl>
              <c:idx val="1"/>
              <c:layout>
                <c:manualLayout>
                  <c:x val="2.458880139982553E-3"/>
                  <c:y val="-6.16404199475067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BF-42F9-A915-D532E4AE7790}"/>
                </c:ext>
              </c:extLst>
            </c:dLbl>
            <c:dLbl>
              <c:idx val="2"/>
              <c:layout>
                <c:manualLayout>
                  <c:x val="7.1415573053368334E-2"/>
                  <c:y val="-2.6316345873432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BF-42F9-A915-D532E4AE7790}"/>
                </c:ext>
              </c:extLst>
            </c:dLbl>
            <c:dLbl>
              <c:idx val="3"/>
              <c:layout>
                <c:manualLayout>
                  <c:x val="6.1548556430446197E-2"/>
                  <c:y val="3.0653251676873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CBF-42F9-A915-D532E4AE7790}"/>
                </c:ext>
              </c:extLst>
            </c:dLbl>
            <c:dLbl>
              <c:idx val="4"/>
              <c:layout>
                <c:manualLayout>
                  <c:x val="5.2061898512685889E-2"/>
                  <c:y val="5.6588291046952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CBF-42F9-A915-D532E4AE7790}"/>
                </c:ext>
              </c:extLst>
            </c:dLbl>
            <c:dLbl>
              <c:idx val="5"/>
              <c:layout>
                <c:manualLayout>
                  <c:x val="4.4973972003499563E-2"/>
                  <c:y val="5.254265091863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BF-42F9-A915-D532E4AE7790}"/>
                </c:ext>
              </c:extLst>
            </c:dLbl>
            <c:dLbl>
              <c:idx val="6"/>
              <c:layout>
                <c:manualLayout>
                  <c:x val="1.5617891513560755E-2"/>
                  <c:y val="5.6327282006415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BF-42F9-A915-D532E4AE779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charts'!$D$38:$D$42</c:f>
              <c:strCache>
                <c:ptCount val="5"/>
                <c:pt idx="0">
                  <c:v>Attacked by cow with calves</c:v>
                </c:pt>
                <c:pt idx="1">
                  <c:v>Knocked over by cattle</c:v>
                </c:pt>
                <c:pt idx="2">
                  <c:v>Attacked by bull</c:v>
                </c:pt>
                <c:pt idx="3">
                  <c:v>Attacked by cattle</c:v>
                </c:pt>
                <c:pt idx="4">
                  <c:v>Other</c:v>
                </c:pt>
              </c:strCache>
            </c:strRef>
          </c:cat>
          <c:val>
            <c:numRef>
              <c:f>'pie charts'!$E$38:$E$42</c:f>
              <c:numCache>
                <c:formatCode>General</c:formatCode>
                <c:ptCount val="5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CBF-42F9-A915-D532E4AE779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200"/>
              <a:t> Fatalities from Falls on Farms   </a:t>
            </a:r>
          </a:p>
          <a:p>
            <a:pPr>
              <a:defRPr sz="2200"/>
            </a:pPr>
            <a:r>
              <a:rPr lang="en-IE" sz="2200"/>
              <a:t>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AB8-4AE8-9936-57CAF3D777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AB8-4AE8-9936-57CAF3D777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AB8-4AE8-9936-57CAF3D777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AB8-4AE8-9936-57CAF3D777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AB8-4AE8-9936-57CAF3D777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AB8-4AE8-9936-57CAF3D777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AB8-4AE8-9936-57CAF3D77769}"/>
              </c:ext>
            </c:extLst>
          </c:dPt>
          <c:dLbls>
            <c:dLbl>
              <c:idx val="0"/>
              <c:layout>
                <c:manualLayout>
                  <c:x val="-8.2274496937882871E-2"/>
                  <c:y val="2.5172426363371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AB8-4AE8-9936-57CAF3D77769}"/>
                </c:ext>
              </c:extLst>
            </c:dLbl>
            <c:dLbl>
              <c:idx val="1"/>
              <c:layout>
                <c:manualLayout>
                  <c:x val="-3.0874453193350884E-2"/>
                  <c:y val="-3.38626421697289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AB8-4AE8-9936-57CAF3D77769}"/>
                </c:ext>
              </c:extLst>
            </c:dLbl>
            <c:dLbl>
              <c:idx val="2"/>
              <c:layout>
                <c:manualLayout>
                  <c:x val="7.1415573053368334E-2"/>
                  <c:y val="-2.6316345873432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AB8-4AE8-9936-57CAF3D77769}"/>
                </c:ext>
              </c:extLst>
            </c:dLbl>
            <c:dLbl>
              <c:idx val="3"/>
              <c:layout>
                <c:manualLayout>
                  <c:x val="6.1548556430446197E-2"/>
                  <c:y val="3.0653251676873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AB8-4AE8-9936-57CAF3D77769}"/>
                </c:ext>
              </c:extLst>
            </c:dLbl>
            <c:dLbl>
              <c:idx val="4"/>
              <c:layout>
                <c:manualLayout>
                  <c:x val="5.2061898512685889E-2"/>
                  <c:y val="5.6588291046952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AB8-4AE8-9936-57CAF3D77769}"/>
                </c:ext>
              </c:extLst>
            </c:dLbl>
            <c:dLbl>
              <c:idx val="5"/>
              <c:layout>
                <c:manualLayout>
                  <c:x val="4.4973972003499563E-2"/>
                  <c:y val="5.254265091863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AB8-4AE8-9936-57CAF3D77769}"/>
                </c:ext>
              </c:extLst>
            </c:dLbl>
            <c:dLbl>
              <c:idx val="6"/>
              <c:layout>
                <c:manualLayout>
                  <c:x val="1.5617891513560755E-2"/>
                  <c:y val="5.6327282006415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AB8-4AE8-9936-57CAF3D7776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charts'!$F$58:$F$62</c:f>
              <c:strCache>
                <c:ptCount val="5"/>
                <c:pt idx="0">
                  <c:v>Fall through roof</c:v>
                </c:pt>
                <c:pt idx="1">
                  <c:v>Fall from ladder/roof</c:v>
                </c:pt>
                <c:pt idx="2">
                  <c:v>Fall from vehicle</c:v>
                </c:pt>
                <c:pt idx="3">
                  <c:v>Slip, trapped between bales</c:v>
                </c:pt>
                <c:pt idx="4">
                  <c:v>Other</c:v>
                </c:pt>
              </c:strCache>
            </c:strRef>
          </c:cat>
          <c:val>
            <c:numRef>
              <c:f>'pie charts'!$G$58:$G$62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AB8-4AE8-9936-57CAF3D7776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200"/>
              <a:t> Machinery Fatalities on Farms   </a:t>
            </a:r>
          </a:p>
          <a:p>
            <a:pPr>
              <a:defRPr sz="2200"/>
            </a:pPr>
            <a:r>
              <a:rPr lang="en-IE" sz="2200"/>
              <a:t>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48-47D4-9167-30A376BFC1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48-47D4-9167-30A376BFC1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48-47D4-9167-30A376BFC1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48-47D4-9167-30A376BFC1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C48-47D4-9167-30A376BFC1B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C48-47D4-9167-30A376BFC1B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C48-47D4-9167-30A376BFC1BF}"/>
              </c:ext>
            </c:extLst>
          </c:dPt>
          <c:dLbls>
            <c:dLbl>
              <c:idx val="0"/>
              <c:layout>
                <c:manualLayout>
                  <c:x val="-8.2274496937882871E-2"/>
                  <c:y val="2.5172426363371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C48-47D4-9167-30A376BFC1BF}"/>
                </c:ext>
              </c:extLst>
            </c:dLbl>
            <c:dLbl>
              <c:idx val="1"/>
              <c:layout>
                <c:manualLayout>
                  <c:x val="2.4681102362204724E-2"/>
                  <c:y val="-2.9233012540099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48-47D4-9167-30A376BFC1BF}"/>
                </c:ext>
              </c:extLst>
            </c:dLbl>
            <c:dLbl>
              <c:idx val="2"/>
              <c:layout>
                <c:manualLayout>
                  <c:x val="7.1415573053368334E-2"/>
                  <c:y val="-2.6316345873432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C48-47D4-9167-30A376BFC1BF}"/>
                </c:ext>
              </c:extLst>
            </c:dLbl>
            <c:dLbl>
              <c:idx val="3"/>
              <c:layout>
                <c:manualLayout>
                  <c:x val="6.1548556430446197E-2"/>
                  <c:y val="3.0653251676873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C48-47D4-9167-30A376BFC1BF}"/>
                </c:ext>
              </c:extLst>
            </c:dLbl>
            <c:dLbl>
              <c:idx val="4"/>
              <c:layout>
                <c:manualLayout>
                  <c:x val="5.2061898512685889E-2"/>
                  <c:y val="5.6588291046952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C48-47D4-9167-30A376BFC1BF}"/>
                </c:ext>
              </c:extLst>
            </c:dLbl>
            <c:dLbl>
              <c:idx val="5"/>
              <c:layout>
                <c:manualLayout>
                  <c:x val="4.4973972003499563E-2"/>
                  <c:y val="5.254265091863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48-47D4-9167-30A376BFC1BF}"/>
                </c:ext>
              </c:extLst>
            </c:dLbl>
            <c:dLbl>
              <c:idx val="6"/>
              <c:layout>
                <c:manualLayout>
                  <c:x val="1.5617891513560755E-2"/>
                  <c:y val="5.6327282006415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48-47D4-9167-30A376BFC1B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charts'!$C$76:$C$80</c:f>
              <c:strCache>
                <c:ptCount val="5"/>
                <c:pt idx="0">
                  <c:v>Crushed</c:v>
                </c:pt>
                <c:pt idx="1">
                  <c:v>Trapped</c:v>
                </c:pt>
                <c:pt idx="2">
                  <c:v>Struck </c:v>
                </c:pt>
                <c:pt idx="3">
                  <c:v>Struck by Falling Object</c:v>
                </c:pt>
                <c:pt idx="4">
                  <c:v>Slip</c:v>
                </c:pt>
              </c:strCache>
            </c:strRef>
          </c:cat>
          <c:val>
            <c:numRef>
              <c:f>'pie charts'!$D$76:$D$80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C48-47D4-9167-30A376BFC1B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200"/>
              <a:t>  Fatalities involving heavy loads</a:t>
            </a:r>
          </a:p>
          <a:p>
            <a:pPr>
              <a:defRPr sz="2200"/>
            </a:pPr>
            <a:r>
              <a:rPr lang="en-IE" sz="2200"/>
              <a:t> on Farms 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4B-4406-BD43-878FD61937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4B-4406-BD43-878FD61937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4B-4406-BD43-878FD61937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4B-4406-BD43-878FD61937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A4B-4406-BD43-878FD61937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A4B-4406-BD43-878FD61937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A4B-4406-BD43-878FD61937D4}"/>
              </c:ext>
            </c:extLst>
          </c:dPt>
          <c:dLbls>
            <c:dLbl>
              <c:idx val="0"/>
              <c:layout>
                <c:manualLayout>
                  <c:x val="-8.2274496937882871E-2"/>
                  <c:y val="2.51724263633712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4B-4406-BD43-878FD61937D4}"/>
                </c:ext>
              </c:extLst>
            </c:dLbl>
            <c:dLbl>
              <c:idx val="1"/>
              <c:layout>
                <c:manualLayout>
                  <c:x val="2.4681102362204724E-2"/>
                  <c:y val="-2.92330125400993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4B-4406-BD43-878FD61937D4}"/>
                </c:ext>
              </c:extLst>
            </c:dLbl>
            <c:dLbl>
              <c:idx val="2"/>
              <c:layout>
                <c:manualLayout>
                  <c:x val="7.1415573053368334E-2"/>
                  <c:y val="-2.63163458734324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A4B-4406-BD43-878FD61937D4}"/>
                </c:ext>
              </c:extLst>
            </c:dLbl>
            <c:dLbl>
              <c:idx val="3"/>
              <c:layout>
                <c:manualLayout>
                  <c:x val="6.1548556430446197E-2"/>
                  <c:y val="3.065325167687372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A4B-4406-BD43-878FD61937D4}"/>
                </c:ext>
              </c:extLst>
            </c:dLbl>
            <c:dLbl>
              <c:idx val="4"/>
              <c:layout>
                <c:manualLayout>
                  <c:x val="5.2061898512685889E-2"/>
                  <c:y val="5.65882910469525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4B-4406-BD43-878FD61937D4}"/>
                </c:ext>
              </c:extLst>
            </c:dLbl>
            <c:dLbl>
              <c:idx val="5"/>
              <c:layout>
                <c:manualLayout>
                  <c:x val="4.4973972003499563E-2"/>
                  <c:y val="5.25426509186351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4B-4406-BD43-878FD61937D4}"/>
                </c:ext>
              </c:extLst>
            </c:dLbl>
            <c:dLbl>
              <c:idx val="6"/>
              <c:layout>
                <c:manualLayout>
                  <c:x val="1.5617891513560755E-2"/>
                  <c:y val="5.6327282006415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4B-4406-BD43-878FD61937D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'pie charts'!$C$93:$C$96</c:f>
              <c:strCache>
                <c:ptCount val="4"/>
                <c:pt idx="0">
                  <c:v>Heavy load falls on victim</c:v>
                </c:pt>
                <c:pt idx="1">
                  <c:v>Silage bale rolls down hill</c:v>
                </c:pt>
                <c:pt idx="2">
                  <c:v>Struck while moving heavy load</c:v>
                </c:pt>
                <c:pt idx="3">
                  <c:v>Vehicle crushes victim doing maintenance</c:v>
                </c:pt>
              </c:strCache>
            </c:strRef>
          </c:cat>
          <c:val>
            <c:numRef>
              <c:f>'pie charts'!$D$93:$D$96</c:f>
              <c:numCache>
                <c:formatCode>General</c:formatCode>
                <c:ptCount val="4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4B-4406-BD43-878FD61937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2200"/>
              <a:t>  Drowning</a:t>
            </a:r>
            <a:r>
              <a:rPr lang="en-IE" sz="2200" baseline="0"/>
              <a:t> </a:t>
            </a:r>
            <a:r>
              <a:rPr lang="en-IE" sz="2200"/>
              <a:t>Fatalities on Farms </a:t>
            </a:r>
          </a:p>
          <a:p>
            <a:pPr>
              <a:defRPr sz="2200"/>
            </a:pPr>
            <a:r>
              <a:rPr lang="en-IE" sz="2200"/>
              <a:t>2012 - 2021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A3-4A8F-87A5-91D84E46E6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A3-4A8F-87A5-91D84E46E6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BA3-4A8F-87A5-91D84E46E6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BA3-4A8F-87A5-91D84E46E61C}"/>
              </c:ext>
            </c:extLst>
          </c:dPt>
          <c:dLbls>
            <c:dLbl>
              <c:idx val="0"/>
              <c:layout>
                <c:manualLayout>
                  <c:x val="-8.0565179352580979E-2"/>
                  <c:y val="0.112610090405366"/>
                </c:manualLayout>
              </c:layout>
              <c:tx>
                <c:rich>
                  <a:bodyPr/>
                  <a:lstStyle/>
                  <a:p>
                    <a:fld id="{6D8EE0DF-5ED3-4225-9F84-019D5E232B7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15.5%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BA3-4A8F-87A5-91D84E46E61C}"/>
                </c:ext>
              </c:extLst>
            </c:dLbl>
            <c:dLbl>
              <c:idx val="1"/>
              <c:layout>
                <c:manualLayout>
                  <c:x val="-9.031430446194226E-2"/>
                  <c:y val="4.8673811606882472E-2"/>
                </c:manualLayout>
              </c:layout>
              <c:tx>
                <c:rich>
                  <a:bodyPr/>
                  <a:lstStyle/>
                  <a:p>
                    <a:fld id="{14F64462-0823-4A65-801D-6AFE829FF49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15.5%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BA3-4A8F-87A5-91D84E46E61C}"/>
                </c:ext>
              </c:extLst>
            </c:dLbl>
            <c:dLbl>
              <c:idx val="2"/>
              <c:layout>
                <c:manualLayout>
                  <c:x val="-4.7377952755905561E-2"/>
                  <c:y val="-9.8721201516477106E-2"/>
                </c:manualLayout>
              </c:layout>
              <c:tx>
                <c:rich>
                  <a:bodyPr/>
                  <a:lstStyle/>
                  <a:p>
                    <a:fld id="{F7DD6B4D-AE66-4AC9-81F1-E1FAA66A4CB0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86A8B1E-512D-4C06-A53C-1B574E8C50A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BA3-4A8F-87A5-91D84E46E61C}"/>
                </c:ext>
              </c:extLst>
            </c:dLbl>
            <c:dLbl>
              <c:idx val="3"/>
              <c:layout>
                <c:manualLayout>
                  <c:x val="9.045844269466316E-2"/>
                  <c:y val="7.0071449402158061E-3"/>
                </c:manualLayout>
              </c:layout>
              <c:tx>
                <c:rich>
                  <a:bodyPr/>
                  <a:lstStyle/>
                  <a:p>
                    <a:fld id="{39876EAE-90C3-474F-AD48-E76B4E2F785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97D8FAC-BD7B-4450-A7EF-4D301427E698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BA3-4A8F-87A5-91D84E46E61C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'pie charts'!$C$114:$C$117</c:f>
              <c:strCache>
                <c:ptCount val="4"/>
                <c:pt idx="0">
                  <c:v>Other</c:v>
                </c:pt>
                <c:pt idx="1">
                  <c:v>Other Tank</c:v>
                </c:pt>
                <c:pt idx="2">
                  <c:v>Slurry/silage pit</c:v>
                </c:pt>
                <c:pt idx="3">
                  <c:v>Slurry tank</c:v>
                </c:pt>
              </c:strCache>
            </c:strRef>
          </c:cat>
          <c:val>
            <c:numRef>
              <c:f>'pie charts'!$D$114:$D$117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'pie charts'!$D$114:$D$117</c15:f>
                <c15:dlblRangeCache>
                  <c:ptCount val="4"/>
                  <c:pt idx="0">
                    <c:v>2</c:v>
                  </c:pt>
                  <c:pt idx="1">
                    <c:v>2</c:v>
                  </c:pt>
                  <c:pt idx="2">
                    <c:v>3</c:v>
                  </c:pt>
                  <c:pt idx="3">
                    <c:v>6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3BA3-4A8F-87A5-91D84E46E61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0.78958</cdr:x>
      <cdr:y>0.90393</cdr:y>
    </cdr:from>
    <cdr:to>
      <cdr:x>0.97847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9975" y="2479674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IE" sz="1400" dirty="0"/>
            <a:t>Total: 197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0.81111</cdr:x>
      <cdr:y>0.90394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400" y="2479675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Total: 87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0.81111</cdr:x>
      <cdr:y>0.89352</cdr:y>
    </cdr:from>
    <cdr:to>
      <cdr:x>1</cdr:x>
      <cdr:y>0.98958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400" y="2451100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Total: 38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0.81111</cdr:x>
      <cdr:y>0.88889</cdr:y>
    </cdr:from>
    <cdr:to>
      <cdr:x>1</cdr:x>
      <cdr:y>0.98495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400" y="2438400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Total: 20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0.81111</cdr:x>
      <cdr:y>0.90278</cdr:y>
    </cdr:from>
    <cdr:to>
      <cdr:x>1</cdr:x>
      <cdr:y>0.99884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400" y="2476500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Total: 16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0.81111</cdr:x>
      <cdr:y>0.90394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400" y="2479675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 smtClean="0"/>
            <a:t>Total: 14</a:t>
          </a:r>
          <a:endParaRPr lang="en-IE" sz="14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0.81111</cdr:x>
      <cdr:y>0.90394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8400" y="2479675"/>
          <a:ext cx="863600" cy="263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E" sz="1400" dirty="0"/>
            <a:t>Total: 13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5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629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603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022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24590-81F6-C048-8668-754301CE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58F9B-6766-D64B-B08C-F05E89FE20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47">
            <a:extLst>
              <a:ext uri="{FF2B5EF4-FFF2-40B4-BE49-F238E27FC236}">
                <a16:creationId xmlns:a16="http://schemas.microsoft.com/office/drawing/2014/main" id="{405BED13-FBE6-7044-AB21-99BCE5DE14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5138" y="3127913"/>
            <a:ext cx="47815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275D90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8" name="Text Placeholder 49">
            <a:extLst>
              <a:ext uri="{FF2B5EF4-FFF2-40B4-BE49-F238E27FC236}">
                <a16:creationId xmlns:a16="http://schemas.microsoft.com/office/drawing/2014/main" id="{7232E422-77DB-E345-90A1-32F60B3D08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7538" y="4924749"/>
            <a:ext cx="4629151" cy="5310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1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624128D9-AD36-154B-A50D-39836D5D05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295" y="490437"/>
            <a:ext cx="2696523" cy="14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47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E65C07DE-1FB3-4041-BCDD-92DECB665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01A927-EADD-B748-B9A0-1512330F1480}"/>
              </a:ext>
            </a:extLst>
          </p:cNvPr>
          <p:cNvSpPr/>
          <p:nvPr userDrawn="1"/>
        </p:nvSpPr>
        <p:spPr>
          <a:xfrm>
            <a:off x="-20593" y="0"/>
            <a:ext cx="12210288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326DC402-FEC0-2147-B247-EE1AB7A498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8691"/>
          <a:stretch/>
        </p:blipFill>
        <p:spPr>
          <a:xfrm>
            <a:off x="-20592" y="1591594"/>
            <a:ext cx="12212592" cy="5266405"/>
          </a:xfrm>
          <a:prstGeom prst="rect">
            <a:avLst/>
          </a:prstGeom>
        </p:spPr>
      </p:pic>
      <p:sp>
        <p:nvSpPr>
          <p:cNvPr id="13" name="Text Placeholder 47">
            <a:extLst>
              <a:ext uri="{FF2B5EF4-FFF2-40B4-BE49-F238E27FC236}">
                <a16:creationId xmlns:a16="http://schemas.microsoft.com/office/drawing/2014/main" id="{871207C1-BBD3-E84D-9A12-9829E1019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511571"/>
            <a:ext cx="12191999" cy="9174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dirty="0"/>
              <a:t>Insert title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E43D1C-C359-E144-BFC1-5C6426AF37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163503" y="466830"/>
            <a:ext cx="1676760" cy="907080"/>
          </a:xfrm>
          <a:prstGeom prst="rect">
            <a:avLst/>
          </a:prstGeom>
        </p:spPr>
      </p:pic>
      <p:sp>
        <p:nvSpPr>
          <p:cNvPr id="12" name="Text Placeholder 49">
            <a:extLst>
              <a:ext uri="{FF2B5EF4-FFF2-40B4-BE49-F238E27FC236}">
                <a16:creationId xmlns:a16="http://schemas.microsoft.com/office/drawing/2014/main" id="{20B2294F-3B78-414C-9EF9-364821A3E1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3706249"/>
            <a:ext cx="12189695" cy="59428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1200"/>
              </a:spcBef>
              <a:buClr>
                <a:srgbClr val="F26122"/>
              </a:buClr>
              <a:buSzPct val="120000"/>
              <a:buFontTx/>
              <a:buNone/>
              <a:defRPr sz="2800">
                <a:solidFill>
                  <a:schemeClr val="bg1"/>
                </a:solidFill>
              </a:defRPr>
            </a:lvl1pPr>
            <a:lvl2pPr marL="409230" indent="0">
              <a:buFontTx/>
              <a:buNone/>
              <a:defRPr>
                <a:solidFill>
                  <a:schemeClr val="bg1"/>
                </a:solidFill>
              </a:defRPr>
            </a:lvl2pPr>
            <a:lvl3pPr marL="820710" indent="0">
              <a:buFontTx/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472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32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964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1AAC-611C-F441-8A8E-67B2C7DD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856" y="598566"/>
            <a:ext cx="10515600" cy="9930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8BA94-A243-244A-BA66-0C675537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856" y="1657550"/>
            <a:ext cx="10042452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   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72C624-FC7D-BD48-873E-A9C8BE1356AB}"/>
              </a:ext>
            </a:extLst>
          </p:cNvPr>
          <p:cNvSpPr/>
          <p:nvPr userDrawn="1"/>
        </p:nvSpPr>
        <p:spPr>
          <a:xfrm>
            <a:off x="-18287" y="0"/>
            <a:ext cx="1194326" cy="637977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erson in a blue shirt&#10;&#10;Description automatically generated with medium confidence">
            <a:extLst>
              <a:ext uri="{FF2B5EF4-FFF2-40B4-BE49-F238E27FC236}">
                <a16:creationId xmlns:a16="http://schemas.microsoft.com/office/drawing/2014/main" id="{C6C281A4-D115-8B46-90B6-CC3694A55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72000"/>
          </a:blip>
          <a:srcRect t="-158" b="1"/>
          <a:stretch/>
        </p:blipFill>
        <p:spPr>
          <a:xfrm>
            <a:off x="-18287" y="1"/>
            <a:ext cx="1194326" cy="6379778"/>
          </a:xfrm>
          <a:prstGeom prst="rect">
            <a:avLst/>
          </a:prstGeom>
        </p:spPr>
      </p:pic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79D1C3A1-3041-704D-A015-D78E05DB3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3" y="466829"/>
            <a:ext cx="1676760" cy="907082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 with medium confidence">
            <a:extLst>
              <a:ext uri="{FF2B5EF4-FFF2-40B4-BE49-F238E27FC236}">
                <a16:creationId xmlns:a16="http://schemas.microsoft.com/office/drawing/2014/main" id="{43213792-4B63-8F48-9842-31D243EF8B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0592" y="381000"/>
            <a:ext cx="1221259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087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52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4127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93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0883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7DA9C-7658-4AC5-AF6A-0CCB28688924}" type="datetimeFigureOut">
              <a:rPr lang="en-IE" smtClean="0"/>
              <a:t>03/02/2022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4972-5A2F-4D77-A585-085B9C3A8F71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71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C2B92-547B-5048-B7D7-FE10AF41BA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3673" y="4924749"/>
            <a:ext cx="6668654" cy="1041942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Updated </a:t>
            </a:r>
            <a:r>
              <a:rPr lang="en-US" sz="2800" dirty="0" smtClean="0"/>
              <a:t>03/02</a:t>
            </a:r>
            <a:r>
              <a:rPr lang="en-US" sz="2800" dirty="0" smtClean="0">
                <a:latin typeface="+mn-lt"/>
              </a:rPr>
              <a:t>/2022</a:t>
            </a:r>
            <a:endParaRPr lang="en-US" sz="280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38A02-AAD4-654B-9DB3-C6D30E86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5797868" y="2668704"/>
            <a:ext cx="7094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82296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GB" sz="40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Farming Fatalities </a:t>
            </a:r>
            <a:endParaRPr lang="en-US" sz="40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079178"/>
              </p:ext>
            </p:extLst>
          </p:nvPr>
        </p:nvGraphicFramePr>
        <p:xfrm>
          <a:off x="1455856" y="252060"/>
          <a:ext cx="10515600" cy="578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25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531136"/>
              </p:ext>
            </p:extLst>
          </p:nvPr>
        </p:nvGraphicFramePr>
        <p:xfrm>
          <a:off x="1340235" y="309812"/>
          <a:ext cx="10631221" cy="590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223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037" y="2511571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2021 </a:t>
            </a:r>
            <a:r>
              <a:rPr lang="en-US" sz="5400" dirty="0" smtClean="0">
                <a:latin typeface="+mn-lt"/>
              </a:rPr>
              <a:t>Farming Fatalities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273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17237" y="1743"/>
            <a:ext cx="10515600" cy="993029"/>
          </a:xfrm>
        </p:spPr>
        <p:txBody>
          <a:bodyPr/>
          <a:lstStyle/>
          <a:p>
            <a:r>
              <a:rPr lang="en-US" dirty="0" smtClean="0"/>
              <a:t>Farming Fatalities 2021</a:t>
            </a:r>
            <a:endParaRPr lang="en-I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7459462"/>
              </p:ext>
            </p:extLst>
          </p:nvPr>
        </p:nvGraphicFramePr>
        <p:xfrm>
          <a:off x="3130534" y="1157941"/>
          <a:ext cx="1922728" cy="2203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364">
                  <a:extLst>
                    <a:ext uri="{9D8B030D-6E8A-4147-A177-3AD203B41FA5}">
                      <a16:colId xmlns:a16="http://schemas.microsoft.com/office/drawing/2014/main" val="1083715432"/>
                    </a:ext>
                  </a:extLst>
                </a:gridCol>
                <a:gridCol w="961364">
                  <a:extLst>
                    <a:ext uri="{9D8B030D-6E8A-4147-A177-3AD203B41FA5}">
                      <a16:colId xmlns:a16="http://schemas.microsoft.com/office/drawing/2014/main" val="2094617865"/>
                    </a:ext>
                  </a:extLst>
                </a:gridCol>
              </a:tblGrid>
              <a:tr h="2754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 smtClean="0">
                          <a:effectLst/>
                        </a:rPr>
                        <a:t>Age Group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360366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0-17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3218205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18-24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0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90439593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35-44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7060314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45-54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7047769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55-64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0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91664747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&gt;65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5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2305743"/>
                  </a:ext>
                </a:extLst>
              </a:tr>
              <a:tr h="275473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u="none" strike="noStrike" dirty="0">
                          <a:effectLst/>
                        </a:rPr>
                        <a:t>Total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1" u="none" strike="noStrike" dirty="0">
                          <a:effectLst/>
                        </a:rPr>
                        <a:t>10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191223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32105"/>
              </p:ext>
            </p:extLst>
          </p:nvPr>
        </p:nvGraphicFramePr>
        <p:xfrm>
          <a:off x="7324824" y="4021408"/>
          <a:ext cx="2550698" cy="2128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349">
                  <a:extLst>
                    <a:ext uri="{9D8B030D-6E8A-4147-A177-3AD203B41FA5}">
                      <a16:colId xmlns:a16="http://schemas.microsoft.com/office/drawing/2014/main" val="2631054302"/>
                    </a:ext>
                  </a:extLst>
                </a:gridCol>
                <a:gridCol w="1275349">
                  <a:extLst>
                    <a:ext uri="{9D8B030D-6E8A-4147-A177-3AD203B41FA5}">
                      <a16:colId xmlns:a16="http://schemas.microsoft.com/office/drawing/2014/main" val="3708100694"/>
                    </a:ext>
                  </a:extLst>
                </a:gridCol>
              </a:tblGrid>
              <a:tr h="32056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Employment Status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752855"/>
                  </a:ext>
                </a:extLst>
              </a:tr>
              <a:tr h="32056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Employed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3394053"/>
                  </a:ext>
                </a:extLst>
              </a:tr>
              <a:tr h="583648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Family worker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2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81883026"/>
                  </a:ext>
                </a:extLst>
              </a:tr>
              <a:tr h="583648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Self-employed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7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2027527"/>
                  </a:ext>
                </a:extLst>
              </a:tr>
              <a:tr h="32056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u="none" strike="noStrike" dirty="0">
                          <a:effectLst/>
                        </a:rPr>
                        <a:t>Total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1" u="none" strike="noStrike" dirty="0">
                          <a:effectLst/>
                        </a:rPr>
                        <a:t>10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501707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931040"/>
              </p:ext>
            </p:extLst>
          </p:nvPr>
        </p:nvGraphicFramePr>
        <p:xfrm>
          <a:off x="7324824" y="1157941"/>
          <a:ext cx="1857676" cy="2203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8838">
                  <a:extLst>
                    <a:ext uri="{9D8B030D-6E8A-4147-A177-3AD203B41FA5}">
                      <a16:colId xmlns:a16="http://schemas.microsoft.com/office/drawing/2014/main" val="2275027325"/>
                    </a:ext>
                  </a:extLst>
                </a:gridCol>
                <a:gridCol w="928838">
                  <a:extLst>
                    <a:ext uri="{9D8B030D-6E8A-4147-A177-3AD203B41FA5}">
                      <a16:colId xmlns:a16="http://schemas.microsoft.com/office/drawing/2014/main" val="1397143874"/>
                    </a:ext>
                  </a:extLst>
                </a:gridCol>
              </a:tblGrid>
              <a:tr h="18789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County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006934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Cavan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3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1196364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Limerick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2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65868628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Donegal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0765033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Cork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6962239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Mayo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2864683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Sligo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7455734"/>
                  </a:ext>
                </a:extLst>
              </a:tr>
              <a:tr h="25306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Tipperary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33484659"/>
                  </a:ext>
                </a:extLst>
              </a:tr>
              <a:tr h="216747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u="none" strike="noStrike">
                          <a:effectLst/>
                        </a:rPr>
                        <a:t>Total</a:t>
                      </a:r>
                      <a:endParaRPr lang="en-I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1" u="none" strike="noStrike" dirty="0">
                          <a:effectLst/>
                        </a:rPr>
                        <a:t>10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700165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78441"/>
              </p:ext>
            </p:extLst>
          </p:nvPr>
        </p:nvGraphicFramePr>
        <p:xfrm>
          <a:off x="3130534" y="4021408"/>
          <a:ext cx="1922728" cy="2128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1364">
                  <a:extLst>
                    <a:ext uri="{9D8B030D-6E8A-4147-A177-3AD203B41FA5}">
                      <a16:colId xmlns:a16="http://schemas.microsoft.com/office/drawing/2014/main" val="2067208429"/>
                    </a:ext>
                  </a:extLst>
                </a:gridCol>
                <a:gridCol w="961364">
                  <a:extLst>
                    <a:ext uri="{9D8B030D-6E8A-4147-A177-3AD203B41FA5}">
                      <a16:colId xmlns:a16="http://schemas.microsoft.com/office/drawing/2014/main" val="3883327628"/>
                    </a:ext>
                  </a:extLst>
                </a:gridCol>
              </a:tblGrid>
              <a:tr h="26612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</a:rPr>
                        <a:t>Trigger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29129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Vehicle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80563193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Livestock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9797150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Load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5906393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Machinery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4484145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Fall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7771795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Other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3072208"/>
                  </a:ext>
                </a:extLst>
              </a:tr>
              <a:tr h="266124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u="none" strike="noStrike" dirty="0">
                          <a:effectLst/>
                        </a:rPr>
                        <a:t>Total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b="1" u="none" strike="noStrike" dirty="0">
                          <a:effectLst/>
                        </a:rPr>
                        <a:t>10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382163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8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2A2B9F-3524-864C-B7EF-AF6BE8157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0163" y="1914805"/>
            <a:ext cx="10446328" cy="917429"/>
          </a:xfrm>
        </p:spPr>
        <p:txBody>
          <a:bodyPr/>
          <a:lstStyle/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10 Year Breakdown</a:t>
            </a:r>
          </a:p>
          <a:p>
            <a:pPr lvl="0">
              <a:buClr>
                <a:srgbClr val="ED7D31"/>
              </a:buClr>
            </a:pPr>
            <a:r>
              <a:rPr lang="en-US" sz="5400" dirty="0" smtClean="0">
                <a:latin typeface="+mn-lt"/>
              </a:rPr>
              <a:t>Farming Fatalities</a:t>
            </a:r>
          </a:p>
          <a:p>
            <a:pPr lvl="0">
              <a:buClr>
                <a:srgbClr val="ED7D31"/>
              </a:buClr>
            </a:pPr>
            <a:r>
              <a:rPr lang="en-US" sz="5400" dirty="0" smtClean="0"/>
              <a:t>2012-2021</a:t>
            </a:r>
            <a:endParaRPr lang="en-US" sz="5400" dirty="0">
              <a:latin typeface="+mn-lt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107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825166"/>
              </p:ext>
            </p:extLst>
          </p:nvPr>
        </p:nvGraphicFramePr>
        <p:xfrm>
          <a:off x="1744497" y="365761"/>
          <a:ext cx="10042525" cy="549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01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400563"/>
              </p:ext>
            </p:extLst>
          </p:nvPr>
        </p:nvGraphicFramePr>
        <p:xfrm>
          <a:off x="1944303" y="423511"/>
          <a:ext cx="9837019" cy="572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0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132138"/>
              </p:ext>
            </p:extLst>
          </p:nvPr>
        </p:nvGraphicFramePr>
        <p:xfrm>
          <a:off x="1301734" y="290563"/>
          <a:ext cx="10489213" cy="5840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56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465074"/>
              </p:ext>
            </p:extLst>
          </p:nvPr>
        </p:nvGraphicFramePr>
        <p:xfrm>
          <a:off x="1397987" y="223185"/>
          <a:ext cx="10450712" cy="577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431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662046"/>
              </p:ext>
            </p:extLst>
          </p:nvPr>
        </p:nvGraphicFramePr>
        <p:xfrm>
          <a:off x="1349860" y="252061"/>
          <a:ext cx="10469963" cy="576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3592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BCA48E45A83E458A4B4CDD4DEAB23A" ma:contentTypeVersion="0" ma:contentTypeDescription="Create a new document." ma:contentTypeScope="" ma:versionID="b08de659ad4490e9547b7e9f9f5e7ff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92EA0A-EF92-4B00-AAFD-C5F64650B084}"/>
</file>

<file path=customXml/itemProps2.xml><?xml version="1.0" encoding="utf-8"?>
<ds:datastoreItem xmlns:ds="http://schemas.openxmlformats.org/officeDocument/2006/customXml" ds:itemID="{B2B0C1ED-AC02-4BE9-9CCF-BD410E656CAA}"/>
</file>

<file path=customXml/itemProps3.xml><?xml version="1.0" encoding="utf-8"?>
<ds:datastoreItem xmlns:ds="http://schemas.openxmlformats.org/officeDocument/2006/customXml" ds:itemID="{9E22F4B8-DA7C-4D8F-8C24-7A22E2630943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263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Farming Fatalities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Eimear Leahy</dc:creator>
  <cp:lastModifiedBy>Eimear Leahy</cp:lastModifiedBy>
  <cp:revision>7</cp:revision>
  <dcterms:created xsi:type="dcterms:W3CDTF">2022-02-03T14:36:39Z</dcterms:created>
  <dcterms:modified xsi:type="dcterms:W3CDTF">2022-02-03T15:36:50Z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0x010100A6BCA48E45A83E458A4B4CDD4DEAB23A</vt:lpwstr>
  </property>
</Properties>
</file>