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sldIdLst>
    <p:sldId id="257" r:id="rId7"/>
    <p:sldId id="259" r:id="rId8"/>
    <p:sldId id="260" r:id="rId9"/>
    <p:sldId id="261" r:id="rId10"/>
    <p:sldId id="262" r:id="rId11"/>
    <p:sldId id="263" r:id="rId12"/>
    <p:sldId id="265" r:id="rId13"/>
    <p:sldId id="264" r:id="rId14"/>
    <p:sldId id="267" r:id="rId15"/>
    <p:sldId id="269" r:id="rId16"/>
    <p:sldId id="268" r:id="rId17"/>
    <p:sldId id="270" r:id="rId18"/>
    <p:sldId id="272" r:id="rId19"/>
    <p:sldId id="274" r:id="rId20"/>
    <p:sldId id="273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0" Type="http://schemas.openxmlformats.org/officeDocument/2006/relationships/slide" Target="slides/slide14.xml"/><Relationship Id="rId16" Type="http://schemas.openxmlformats.org/officeDocument/2006/relationships/slide" Target="slides/slide10.xml"/><Relationship Id="rId24" Type="http://schemas.openxmlformats.org/officeDocument/2006/relationships/presProps" Target="presProps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657550"/>
            <a:ext cx="10042452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2C624-FC7D-BD48-873E-A9C8BE1356AB}"/>
              </a:ext>
            </a:extLst>
          </p:cNvPr>
          <p:cNvSpPr/>
          <p:nvPr userDrawn="1"/>
        </p:nvSpPr>
        <p:spPr>
          <a:xfrm>
            <a:off x="-18287" y="0"/>
            <a:ext cx="1194326" cy="63797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erson in a blue shirt&#10;&#10;Description automatically generated with medium confidence">
            <a:extLst>
              <a:ext uri="{FF2B5EF4-FFF2-40B4-BE49-F238E27FC236}">
                <a16:creationId xmlns:a16="http://schemas.microsoft.com/office/drawing/2014/main" id="{C6C281A4-D115-8B46-90B6-CC3694A55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72000"/>
          </a:blip>
          <a:srcRect t="-158" b="1"/>
          <a:stretch/>
        </p:blipFill>
        <p:spPr>
          <a:xfrm>
            <a:off x="-18287" y="1"/>
            <a:ext cx="1194326" cy="6379778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79D1C3A1-3041-704D-A015-D78E05DB3D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43213792-4B63-8F48-9842-31D243EF8B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19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084-EE71-4AE2-87F9-04F3CFF501D8}" type="datetimeFigureOut">
              <a:rPr lang="en-IE" smtClean="0"/>
              <a:t>03/02/2022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434C-CF03-4AC0-A9D9-E423C910250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7634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084-EE71-4AE2-87F9-04F3CFF501D8}" type="datetimeFigureOut">
              <a:rPr lang="en-IE" smtClean="0"/>
              <a:t>03/02/2022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434C-CF03-4AC0-A9D9-E423C910250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2833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084-EE71-4AE2-87F9-04F3CFF501D8}" type="datetimeFigureOut">
              <a:rPr lang="en-IE" smtClean="0"/>
              <a:t>03/02/2022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434C-CF03-4AC0-A9D9-E423C910250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55022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24590-81F6-C048-8668-754301CE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58F9B-6766-D64B-B08C-F05E89FE20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47">
            <a:extLst>
              <a:ext uri="{FF2B5EF4-FFF2-40B4-BE49-F238E27FC236}">
                <a16:creationId xmlns:a16="http://schemas.microsoft.com/office/drawing/2014/main" id="{405BED13-FBE6-7044-AB21-99BCE5DE14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5138" y="3127913"/>
            <a:ext cx="4781551" cy="531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275D90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Insert title</a:t>
            </a:r>
            <a:endParaRPr lang="en-US" dirty="0"/>
          </a:p>
        </p:txBody>
      </p:sp>
      <p:sp>
        <p:nvSpPr>
          <p:cNvPr id="8" name="Text Placeholder 49">
            <a:extLst>
              <a:ext uri="{FF2B5EF4-FFF2-40B4-BE49-F238E27FC236}">
                <a16:creationId xmlns:a16="http://schemas.microsoft.com/office/drawing/2014/main" id="{7232E422-77DB-E345-90A1-32F60B3D08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37538" y="4924749"/>
            <a:ext cx="4629151" cy="531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Clr>
                <a:srgbClr val="F26122"/>
              </a:buClr>
              <a:buSzPct val="120000"/>
              <a:buFontTx/>
              <a:buNone/>
              <a:defRPr sz="1800">
                <a:solidFill>
                  <a:schemeClr val="bg1"/>
                </a:solidFill>
              </a:defRPr>
            </a:lvl1pPr>
            <a:lvl2pPr marL="409230" indent="0">
              <a:buFontTx/>
              <a:buNone/>
              <a:defRPr>
                <a:solidFill>
                  <a:schemeClr val="bg1"/>
                </a:solidFill>
              </a:defRPr>
            </a:lvl2pPr>
            <a:lvl3pPr marL="820710" indent="0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624128D9-AD36-154B-A50D-39836D5D05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295" y="490437"/>
            <a:ext cx="2696523" cy="14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44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E65C07DE-1FB3-4041-BCDD-92DECB6650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01A927-EADD-B748-B9A0-1512330F1480}"/>
              </a:ext>
            </a:extLst>
          </p:cNvPr>
          <p:cNvSpPr/>
          <p:nvPr userDrawn="1"/>
        </p:nvSpPr>
        <p:spPr>
          <a:xfrm>
            <a:off x="-20593" y="0"/>
            <a:ext cx="12210288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326DC402-FEC0-2147-B247-EE1AB7A49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8691"/>
          <a:stretch/>
        </p:blipFill>
        <p:spPr>
          <a:xfrm>
            <a:off x="-20592" y="1591594"/>
            <a:ext cx="12212592" cy="5266405"/>
          </a:xfrm>
          <a:prstGeom prst="rect">
            <a:avLst/>
          </a:prstGeom>
        </p:spPr>
      </p:pic>
      <p:sp>
        <p:nvSpPr>
          <p:cNvPr id="13" name="Text Placeholder 47">
            <a:extLst>
              <a:ext uri="{FF2B5EF4-FFF2-40B4-BE49-F238E27FC236}">
                <a16:creationId xmlns:a16="http://schemas.microsoft.com/office/drawing/2014/main" id="{871207C1-BBD3-E84D-9A12-9829E10198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11571"/>
            <a:ext cx="12191999" cy="9174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Insert title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E43D1C-C359-E144-BFC1-5C6426AF37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163503" y="466830"/>
            <a:ext cx="1676760" cy="907080"/>
          </a:xfrm>
          <a:prstGeom prst="rect">
            <a:avLst/>
          </a:prstGeom>
        </p:spPr>
      </p:pic>
      <p:sp>
        <p:nvSpPr>
          <p:cNvPr id="12" name="Text Placeholder 49">
            <a:extLst>
              <a:ext uri="{FF2B5EF4-FFF2-40B4-BE49-F238E27FC236}">
                <a16:creationId xmlns:a16="http://schemas.microsoft.com/office/drawing/2014/main" id="{20B2294F-3B78-414C-9EF9-364821A3E1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3706249"/>
            <a:ext cx="12189695" cy="5942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1200"/>
              </a:spcBef>
              <a:buClr>
                <a:srgbClr val="F26122"/>
              </a:buClr>
              <a:buSzPct val="120000"/>
              <a:buFontTx/>
              <a:buNone/>
              <a:defRPr sz="2800">
                <a:solidFill>
                  <a:schemeClr val="bg1"/>
                </a:solidFill>
              </a:defRPr>
            </a:lvl1pPr>
            <a:lvl2pPr marL="409230" indent="0">
              <a:buFontTx/>
              <a:buNone/>
              <a:defRPr>
                <a:solidFill>
                  <a:schemeClr val="bg1"/>
                </a:solidFill>
              </a:defRPr>
            </a:lvl2pPr>
            <a:lvl3pPr marL="820710" indent="0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24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084-EE71-4AE2-87F9-04F3CFF501D8}" type="datetimeFigureOut">
              <a:rPr lang="en-IE" smtClean="0"/>
              <a:t>03/02/2022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434C-CF03-4AC0-A9D9-E423C910250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9725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084-EE71-4AE2-87F9-04F3CFF501D8}" type="datetimeFigureOut">
              <a:rPr lang="en-IE" smtClean="0"/>
              <a:t>03/02/2022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434C-CF03-4AC0-A9D9-E423C910250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902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084-EE71-4AE2-87F9-04F3CFF501D8}" type="datetimeFigureOut">
              <a:rPr lang="en-IE" smtClean="0"/>
              <a:t>03/02/2022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434C-CF03-4AC0-A9D9-E423C910250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5850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084-EE71-4AE2-87F9-04F3CFF501D8}" type="datetimeFigureOut">
              <a:rPr lang="en-IE" smtClean="0"/>
              <a:t>03/02/2022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434C-CF03-4AC0-A9D9-E423C910250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0057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084-EE71-4AE2-87F9-04F3CFF501D8}" type="datetimeFigureOut">
              <a:rPr lang="en-IE" smtClean="0"/>
              <a:t>03/02/2022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434C-CF03-4AC0-A9D9-E423C910250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6597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084-EE71-4AE2-87F9-04F3CFF501D8}" type="datetimeFigureOut">
              <a:rPr lang="en-IE" smtClean="0"/>
              <a:t>03/02/2022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434C-CF03-4AC0-A9D9-E423C910250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51369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084-EE71-4AE2-87F9-04F3CFF501D8}" type="datetimeFigureOut">
              <a:rPr lang="en-IE" smtClean="0"/>
              <a:t>03/02/2022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434C-CF03-4AC0-A9D9-E423C910250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1355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084-EE71-4AE2-87F9-04F3CFF501D8}" type="datetimeFigureOut">
              <a:rPr lang="en-IE" smtClean="0"/>
              <a:t>03/02/2022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434C-CF03-4AC0-A9D9-E423C910250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3488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24084-EE71-4AE2-87F9-04F3CFF501D8}" type="datetimeFigureOut">
              <a:rPr lang="en-IE" smtClean="0"/>
              <a:t>03/02/2022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C434C-CF03-4AC0-A9D9-E423C910250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4677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C2B92-547B-5048-B7D7-FE10AF41BA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3673" y="4924749"/>
            <a:ext cx="6668654" cy="1041942"/>
          </a:xfrm>
        </p:spPr>
        <p:txBody>
          <a:bodyPr/>
          <a:lstStyle/>
          <a:p>
            <a:r>
              <a:rPr lang="en-US" sz="2800" dirty="0" smtClean="0">
                <a:latin typeface="+mn-lt"/>
              </a:rPr>
              <a:t>Updated 31/01/2022</a:t>
            </a:r>
            <a:endParaRPr lang="en-US" sz="2800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838A02-AAD4-654B-9DB3-C6D30E86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00588" y="2505075"/>
            <a:ext cx="7094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8229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GB" sz="40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Workplace Incident Statistics</a:t>
            </a:r>
            <a:endParaRPr lang="en-US" sz="4000" b="1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97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2A2B9F-3524-864C-B7EF-AF6BE8157D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037" y="2511571"/>
            <a:ext cx="10446328" cy="917429"/>
          </a:xfrm>
        </p:spPr>
        <p:txBody>
          <a:bodyPr/>
          <a:lstStyle/>
          <a:p>
            <a:pPr lvl="0">
              <a:buClr>
                <a:srgbClr val="ED7D31"/>
              </a:buClr>
            </a:pPr>
            <a:r>
              <a:rPr lang="en-US" sz="5400" dirty="0" smtClean="0">
                <a:latin typeface="+mn-lt"/>
              </a:rPr>
              <a:t>2017 - 2021 Workplace Incidents</a:t>
            </a:r>
            <a:endParaRPr lang="en-US" sz="5400" dirty="0">
              <a:latin typeface="+mn-lt"/>
            </a:endParaRP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6638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105878"/>
            <a:ext cx="10515600" cy="993029"/>
          </a:xfrm>
        </p:spPr>
        <p:txBody>
          <a:bodyPr>
            <a:normAutofit/>
          </a:bodyPr>
          <a:lstStyle/>
          <a:p>
            <a:r>
              <a:rPr lang="en-IE" b="1" dirty="0" smtClean="0"/>
              <a:t>Workplace Incidents: Last 5 Years</a:t>
            </a:r>
            <a:endParaRPr lang="en-IE" b="1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544" y="1098907"/>
            <a:ext cx="8106410" cy="501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00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2A2B9F-3524-864C-B7EF-AF6BE8157D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037" y="2511571"/>
            <a:ext cx="10446328" cy="917429"/>
          </a:xfrm>
        </p:spPr>
        <p:txBody>
          <a:bodyPr/>
          <a:lstStyle/>
          <a:p>
            <a:pPr lvl="0">
              <a:buClr>
                <a:srgbClr val="ED7D31"/>
              </a:buClr>
            </a:pPr>
            <a:r>
              <a:rPr lang="en-US" sz="5400" dirty="0" smtClean="0">
                <a:latin typeface="+mn-lt"/>
              </a:rPr>
              <a:t>2017 - 2021 Fatal Incidents</a:t>
            </a:r>
            <a:endParaRPr lang="en-US" sz="5400" dirty="0">
              <a:latin typeface="+mn-lt"/>
            </a:endParaRP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0419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105878"/>
            <a:ext cx="10515600" cy="993029"/>
          </a:xfrm>
        </p:spPr>
        <p:txBody>
          <a:bodyPr>
            <a:normAutofit/>
          </a:bodyPr>
          <a:lstStyle/>
          <a:p>
            <a:r>
              <a:rPr lang="en-IE" b="1" dirty="0" smtClean="0"/>
              <a:t>Workplace Fatalities: Last 5 Years</a:t>
            </a:r>
            <a:endParaRPr lang="en-IE" b="1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224" y="1349040"/>
            <a:ext cx="8735060" cy="494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75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2A2B9F-3524-864C-B7EF-AF6BE8157D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037" y="2511571"/>
            <a:ext cx="10446328" cy="917429"/>
          </a:xfrm>
        </p:spPr>
        <p:txBody>
          <a:bodyPr/>
          <a:lstStyle/>
          <a:p>
            <a:pPr lvl="0">
              <a:buClr>
                <a:srgbClr val="ED7D31"/>
              </a:buClr>
            </a:pPr>
            <a:r>
              <a:rPr lang="en-US" sz="5400" dirty="0" smtClean="0">
                <a:latin typeface="+mn-lt"/>
              </a:rPr>
              <a:t>2017 - 2021 Non-Fatal Incidents</a:t>
            </a:r>
            <a:endParaRPr lang="en-US" sz="5400" dirty="0">
              <a:latin typeface="+mn-lt"/>
            </a:endParaRP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349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105878"/>
            <a:ext cx="10515600" cy="993029"/>
          </a:xfrm>
        </p:spPr>
        <p:txBody>
          <a:bodyPr>
            <a:normAutofit/>
          </a:bodyPr>
          <a:lstStyle/>
          <a:p>
            <a:r>
              <a:rPr lang="en-IE" b="1" dirty="0" smtClean="0"/>
              <a:t>Non-Fatal Incidents: Last 5 Years</a:t>
            </a:r>
            <a:endParaRPr lang="en-IE" b="1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39" y="1468455"/>
            <a:ext cx="8863330" cy="496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18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2A2B9F-3524-864C-B7EF-AF6BE8157D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037" y="2511571"/>
            <a:ext cx="10446328" cy="917429"/>
          </a:xfrm>
        </p:spPr>
        <p:txBody>
          <a:bodyPr/>
          <a:lstStyle/>
          <a:p>
            <a:pPr lvl="0">
              <a:buClr>
                <a:srgbClr val="ED7D31"/>
              </a:buClr>
            </a:pPr>
            <a:r>
              <a:rPr lang="en-US" sz="5400" dirty="0" smtClean="0">
                <a:latin typeface="+mn-lt"/>
              </a:rPr>
              <a:t>2017 - 2021 Dangerous Occurrences</a:t>
            </a:r>
            <a:endParaRPr lang="en-US" sz="5400" dirty="0">
              <a:latin typeface="+mn-lt"/>
            </a:endParaRP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114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105878"/>
            <a:ext cx="10515600" cy="993029"/>
          </a:xfrm>
        </p:spPr>
        <p:txBody>
          <a:bodyPr>
            <a:normAutofit/>
          </a:bodyPr>
          <a:lstStyle/>
          <a:p>
            <a:r>
              <a:rPr lang="en-IE" b="1" dirty="0" smtClean="0"/>
              <a:t>Dangerous Occurrences: Last 5 Years</a:t>
            </a:r>
            <a:endParaRPr lang="en-IE" b="1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71" y="1451543"/>
            <a:ext cx="8863330" cy="49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89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2A2B9F-3524-864C-B7EF-AF6BE8157D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037" y="2511571"/>
            <a:ext cx="10446328" cy="917429"/>
          </a:xfrm>
        </p:spPr>
        <p:txBody>
          <a:bodyPr/>
          <a:lstStyle/>
          <a:p>
            <a:pPr lvl="0">
              <a:buClr>
                <a:srgbClr val="ED7D31"/>
              </a:buClr>
            </a:pPr>
            <a:r>
              <a:rPr lang="en-US" sz="5400" dirty="0" smtClean="0">
                <a:latin typeface="+mn-lt"/>
              </a:rPr>
              <a:t>2021 Fatality Data</a:t>
            </a:r>
            <a:endParaRPr lang="en-US" sz="5400" dirty="0">
              <a:latin typeface="+mn-lt"/>
            </a:endParaRP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427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240951"/>
              </p:ext>
            </p:extLst>
          </p:nvPr>
        </p:nvGraphicFramePr>
        <p:xfrm>
          <a:off x="1898500" y="0"/>
          <a:ext cx="10042588" cy="6477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5232">
                  <a:extLst>
                    <a:ext uri="{9D8B030D-6E8A-4147-A177-3AD203B41FA5}">
                      <a16:colId xmlns:a16="http://schemas.microsoft.com/office/drawing/2014/main" val="4117031016"/>
                    </a:ext>
                  </a:extLst>
                </a:gridCol>
                <a:gridCol w="3433678">
                  <a:extLst>
                    <a:ext uri="{9D8B030D-6E8A-4147-A177-3AD203B41FA5}">
                      <a16:colId xmlns:a16="http://schemas.microsoft.com/office/drawing/2014/main" val="3764476023"/>
                    </a:ext>
                  </a:extLst>
                </a:gridCol>
                <a:gridCol w="3433678">
                  <a:extLst>
                    <a:ext uri="{9D8B030D-6E8A-4147-A177-3AD203B41FA5}">
                      <a16:colId xmlns:a16="http://schemas.microsoft.com/office/drawing/2014/main" val="1506142439"/>
                    </a:ext>
                  </a:extLst>
                </a:gridCol>
              </a:tblGrid>
              <a:tr h="1997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effectLst/>
                        </a:rPr>
                        <a:t>Economic sector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Fatalities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extLst>
                  <a:ext uri="{0D108BD9-81ED-4DB2-BD59-A6C34878D82A}">
                    <a16:rowId xmlns:a16="http://schemas.microsoft.com/office/drawing/2014/main" val="3090641730"/>
                  </a:ext>
                </a:extLst>
              </a:tr>
              <a:tr h="934569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A-Agriculture</a:t>
                      </a:r>
                      <a:r>
                        <a:rPr lang="en-IE" sz="1400" dirty="0" smtClean="0">
                          <a:effectLst/>
                        </a:rPr>
                        <a:t>, forestry </a:t>
                      </a:r>
                      <a:r>
                        <a:rPr lang="en-IE" sz="1400" dirty="0">
                          <a:effectLst/>
                        </a:rPr>
                        <a:t>and fishing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effectLst/>
                        </a:rPr>
                        <a:t>Crop and animal production, hunting and related service activities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10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/>
                </a:tc>
                <a:extLst>
                  <a:ext uri="{0D108BD9-81ED-4DB2-BD59-A6C34878D82A}">
                    <a16:rowId xmlns:a16="http://schemas.microsoft.com/office/drawing/2014/main" val="2377957628"/>
                  </a:ext>
                </a:extLst>
              </a:tr>
              <a:tr h="24631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effectLst/>
                        </a:rPr>
                        <a:t>Forestry and logging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1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/>
                </a:tc>
                <a:extLst>
                  <a:ext uri="{0D108BD9-81ED-4DB2-BD59-A6C34878D82A}">
                    <a16:rowId xmlns:a16="http://schemas.microsoft.com/office/drawing/2014/main" val="1764913158"/>
                  </a:ext>
                </a:extLst>
              </a:tr>
              <a:tr h="24631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effectLst/>
                        </a:rPr>
                        <a:t>Fishing and aquaculture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0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/>
                </a:tc>
                <a:extLst>
                  <a:ext uri="{0D108BD9-81ED-4DB2-BD59-A6C34878D82A}">
                    <a16:rowId xmlns:a16="http://schemas.microsoft.com/office/drawing/2014/main" val="2132700161"/>
                  </a:ext>
                </a:extLst>
              </a:tr>
              <a:tr h="19971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effectLst/>
                        </a:rPr>
                        <a:t>B-Mining and quarrying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0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/>
                </a:tc>
                <a:extLst>
                  <a:ext uri="{0D108BD9-81ED-4DB2-BD59-A6C34878D82A}">
                    <a16:rowId xmlns:a16="http://schemas.microsoft.com/office/drawing/2014/main" val="944256287"/>
                  </a:ext>
                </a:extLst>
              </a:tr>
              <a:tr h="19971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effectLst/>
                        </a:rPr>
                        <a:t>C-Manufacturing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5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/>
                </a:tc>
                <a:extLst>
                  <a:ext uri="{0D108BD9-81ED-4DB2-BD59-A6C34878D82A}">
                    <a16:rowId xmlns:a16="http://schemas.microsoft.com/office/drawing/2014/main" val="2585909917"/>
                  </a:ext>
                </a:extLst>
              </a:tr>
              <a:tr h="23966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effectLst/>
                        </a:rPr>
                        <a:t>D-Electricity; gas, steam and air conditioning supply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0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/>
                </a:tc>
                <a:extLst>
                  <a:ext uri="{0D108BD9-81ED-4DB2-BD59-A6C34878D82A}">
                    <a16:rowId xmlns:a16="http://schemas.microsoft.com/office/drawing/2014/main" val="549987521"/>
                  </a:ext>
                </a:extLst>
              </a:tr>
              <a:tr h="35949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effectLst/>
                        </a:rPr>
                        <a:t>E-Water supply, sewerage, waste management and remediation activities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2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/>
                </a:tc>
                <a:extLst>
                  <a:ext uri="{0D108BD9-81ED-4DB2-BD59-A6C34878D82A}">
                    <a16:rowId xmlns:a16="http://schemas.microsoft.com/office/drawing/2014/main" val="1603555722"/>
                  </a:ext>
                </a:extLst>
              </a:tr>
              <a:tr h="19971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effectLst/>
                        </a:rPr>
                        <a:t>F-Construction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10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/>
                </a:tc>
                <a:extLst>
                  <a:ext uri="{0D108BD9-81ED-4DB2-BD59-A6C34878D82A}">
                    <a16:rowId xmlns:a16="http://schemas.microsoft.com/office/drawing/2014/main" val="3908617852"/>
                  </a:ext>
                </a:extLst>
              </a:tr>
              <a:tr h="35949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effectLst/>
                        </a:rPr>
                        <a:t>G-Wholesale and retail trade; repair of motor vehicles and personal goods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2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/>
                </a:tc>
                <a:extLst>
                  <a:ext uri="{0D108BD9-81ED-4DB2-BD59-A6C34878D82A}">
                    <a16:rowId xmlns:a16="http://schemas.microsoft.com/office/drawing/2014/main" val="2872657727"/>
                  </a:ext>
                </a:extLst>
              </a:tr>
              <a:tr h="19971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effectLst/>
                        </a:rPr>
                        <a:t>H-Transportation and storage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6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/>
                </a:tc>
                <a:extLst>
                  <a:ext uri="{0D108BD9-81ED-4DB2-BD59-A6C34878D82A}">
                    <a16:rowId xmlns:a16="http://schemas.microsoft.com/office/drawing/2014/main" val="2642924649"/>
                  </a:ext>
                </a:extLst>
              </a:tr>
              <a:tr h="23966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effectLst/>
                        </a:rPr>
                        <a:t>I-Accommodation and food service activities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0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/>
                </a:tc>
                <a:extLst>
                  <a:ext uri="{0D108BD9-81ED-4DB2-BD59-A6C34878D82A}">
                    <a16:rowId xmlns:a16="http://schemas.microsoft.com/office/drawing/2014/main" val="2752020948"/>
                  </a:ext>
                </a:extLst>
              </a:tr>
              <a:tr h="23966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effectLst/>
                        </a:rPr>
                        <a:t>J-Information and communication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0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/>
                </a:tc>
                <a:extLst>
                  <a:ext uri="{0D108BD9-81ED-4DB2-BD59-A6C34878D82A}">
                    <a16:rowId xmlns:a16="http://schemas.microsoft.com/office/drawing/2014/main" val="867480967"/>
                  </a:ext>
                </a:extLst>
              </a:tr>
              <a:tr h="23966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effectLst/>
                        </a:rPr>
                        <a:t>K-Financial and insurance activities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0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/>
                </a:tc>
                <a:extLst>
                  <a:ext uri="{0D108BD9-81ED-4DB2-BD59-A6C34878D82A}">
                    <a16:rowId xmlns:a16="http://schemas.microsoft.com/office/drawing/2014/main" val="1154712635"/>
                  </a:ext>
                </a:extLst>
              </a:tr>
              <a:tr h="19971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effectLst/>
                        </a:rPr>
                        <a:t>L-Real estate activities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0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/>
                </a:tc>
                <a:extLst>
                  <a:ext uri="{0D108BD9-81ED-4DB2-BD59-A6C34878D82A}">
                    <a16:rowId xmlns:a16="http://schemas.microsoft.com/office/drawing/2014/main" val="2078369115"/>
                  </a:ext>
                </a:extLst>
              </a:tr>
              <a:tr h="23966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effectLst/>
                        </a:rPr>
                        <a:t>M-Professional, scientific and technical activities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0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/>
                </a:tc>
                <a:extLst>
                  <a:ext uri="{0D108BD9-81ED-4DB2-BD59-A6C34878D82A}">
                    <a16:rowId xmlns:a16="http://schemas.microsoft.com/office/drawing/2014/main" val="2041541192"/>
                  </a:ext>
                </a:extLst>
              </a:tr>
              <a:tr h="23966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effectLst/>
                        </a:rPr>
                        <a:t>N-Administrative and support service activities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0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/>
                </a:tc>
                <a:extLst>
                  <a:ext uri="{0D108BD9-81ED-4DB2-BD59-A6C34878D82A}">
                    <a16:rowId xmlns:a16="http://schemas.microsoft.com/office/drawing/2014/main" val="1220063381"/>
                  </a:ext>
                </a:extLst>
              </a:tr>
              <a:tr h="35949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effectLst/>
                        </a:rPr>
                        <a:t>O-Public administration and defence; compulsory social security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0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/>
                </a:tc>
                <a:extLst>
                  <a:ext uri="{0D108BD9-81ED-4DB2-BD59-A6C34878D82A}">
                    <a16:rowId xmlns:a16="http://schemas.microsoft.com/office/drawing/2014/main" val="3088710820"/>
                  </a:ext>
                </a:extLst>
              </a:tr>
              <a:tr h="19971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effectLst/>
                        </a:rPr>
                        <a:t>P-Education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1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/>
                </a:tc>
                <a:extLst>
                  <a:ext uri="{0D108BD9-81ED-4DB2-BD59-A6C34878D82A}">
                    <a16:rowId xmlns:a16="http://schemas.microsoft.com/office/drawing/2014/main" val="3700482217"/>
                  </a:ext>
                </a:extLst>
              </a:tr>
              <a:tr h="23966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effectLst/>
                        </a:rPr>
                        <a:t>Q-Human health and social work activities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0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/>
                </a:tc>
                <a:extLst>
                  <a:ext uri="{0D108BD9-81ED-4DB2-BD59-A6C34878D82A}">
                    <a16:rowId xmlns:a16="http://schemas.microsoft.com/office/drawing/2014/main" val="1715062638"/>
                  </a:ext>
                </a:extLst>
              </a:tr>
              <a:tr h="23966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effectLst/>
                        </a:rPr>
                        <a:t>R-Arts, entertainment and recreation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1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/>
                </a:tc>
                <a:extLst>
                  <a:ext uri="{0D108BD9-81ED-4DB2-BD59-A6C34878D82A}">
                    <a16:rowId xmlns:a16="http://schemas.microsoft.com/office/drawing/2014/main" val="920789977"/>
                  </a:ext>
                </a:extLst>
              </a:tr>
              <a:tr h="19971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effectLst/>
                        </a:rPr>
                        <a:t>S-Other service activities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0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/>
                </a:tc>
                <a:extLst>
                  <a:ext uri="{0D108BD9-81ED-4DB2-BD59-A6C34878D82A}">
                    <a16:rowId xmlns:a16="http://schemas.microsoft.com/office/drawing/2014/main" val="1399626492"/>
                  </a:ext>
                </a:extLst>
              </a:tr>
              <a:tr h="19971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effectLst/>
                        </a:rPr>
                        <a:t>Total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38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8" marR="65888" marT="0" marB="0"/>
                </a:tc>
                <a:extLst>
                  <a:ext uri="{0D108BD9-81ED-4DB2-BD59-A6C34878D82A}">
                    <a16:rowId xmlns:a16="http://schemas.microsoft.com/office/drawing/2014/main" val="1042357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5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982" y="98052"/>
            <a:ext cx="10515600" cy="993029"/>
          </a:xfrm>
        </p:spPr>
        <p:txBody>
          <a:bodyPr>
            <a:normAutofit/>
          </a:bodyPr>
          <a:lstStyle/>
          <a:p>
            <a:r>
              <a:rPr lang="en-US" b="1" dirty="0" smtClean="0"/>
              <a:t>2021 Breakdown</a:t>
            </a:r>
            <a:endParaRPr lang="en-IE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4097" t="22080" r="57704" b="23284"/>
          <a:stretch/>
        </p:blipFill>
        <p:spPr bwMode="auto">
          <a:xfrm>
            <a:off x="2733574" y="937075"/>
            <a:ext cx="6737684" cy="47645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5722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3608" y="49931"/>
            <a:ext cx="10515600" cy="993029"/>
          </a:xfrm>
        </p:spPr>
        <p:txBody>
          <a:bodyPr/>
          <a:lstStyle/>
          <a:p>
            <a:r>
              <a:rPr lang="en-US" b="1" dirty="0" smtClean="0"/>
              <a:t>2021: Ag, Forestry &amp; Fishing</a:t>
            </a:r>
            <a:endParaRPr lang="en-IE" b="1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17236" t="22578" r="38399" b="15389"/>
          <a:stretch/>
        </p:blipFill>
        <p:spPr bwMode="auto">
          <a:xfrm>
            <a:off x="2926079" y="1203158"/>
            <a:ext cx="6736081" cy="50554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023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3608" y="49931"/>
            <a:ext cx="10515600" cy="993029"/>
          </a:xfrm>
        </p:spPr>
        <p:txBody>
          <a:bodyPr/>
          <a:lstStyle/>
          <a:p>
            <a:r>
              <a:rPr lang="en-US" b="1" dirty="0" smtClean="0"/>
              <a:t>2021: Construction</a:t>
            </a:r>
            <a:endParaRPr lang="en-IE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007" t="22174" r="37910" b="18360"/>
          <a:stretch/>
        </p:blipFill>
        <p:spPr>
          <a:xfrm>
            <a:off x="3065438" y="1212783"/>
            <a:ext cx="6781206" cy="50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2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3608" y="49931"/>
            <a:ext cx="10515600" cy="993029"/>
          </a:xfrm>
        </p:spPr>
        <p:txBody>
          <a:bodyPr/>
          <a:lstStyle/>
          <a:p>
            <a:r>
              <a:rPr lang="en-US" b="1" dirty="0" smtClean="0"/>
              <a:t>2021: Transport &amp; Storage</a:t>
            </a:r>
            <a:endParaRPr lang="en-IE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96" t="21890" r="38155" b="16235"/>
          <a:stretch/>
        </p:blipFill>
        <p:spPr>
          <a:xfrm>
            <a:off x="2438400" y="1136261"/>
            <a:ext cx="6857999" cy="50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40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3608" y="49931"/>
            <a:ext cx="10515600" cy="993029"/>
          </a:xfrm>
        </p:spPr>
        <p:txBody>
          <a:bodyPr/>
          <a:lstStyle/>
          <a:p>
            <a:r>
              <a:rPr lang="en-US" b="1" dirty="0" smtClean="0"/>
              <a:t>2021: Manufacturing</a:t>
            </a:r>
            <a:endParaRPr lang="en-IE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901" t="22080" r="38294" b="17532"/>
          <a:stretch/>
        </p:blipFill>
        <p:spPr>
          <a:xfrm>
            <a:off x="2773679" y="1042960"/>
            <a:ext cx="6957461" cy="527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76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105878"/>
            <a:ext cx="10515600" cy="993029"/>
          </a:xfrm>
        </p:spPr>
        <p:txBody>
          <a:bodyPr>
            <a:normAutofit/>
          </a:bodyPr>
          <a:lstStyle/>
          <a:p>
            <a:r>
              <a:rPr lang="en-US" b="1" dirty="0" smtClean="0"/>
              <a:t>2021: Incident Location</a:t>
            </a:r>
            <a:endParaRPr lang="en-IE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259865"/>
              </p:ext>
            </p:extLst>
          </p:nvPr>
        </p:nvGraphicFramePr>
        <p:xfrm>
          <a:off x="1953090" y="1028082"/>
          <a:ext cx="7988969" cy="5120046"/>
        </p:xfrm>
        <a:graphic>
          <a:graphicData uri="http://schemas.openxmlformats.org/drawingml/2006/table">
            <a:tbl>
              <a:tblPr/>
              <a:tblGrid>
                <a:gridCol w="6714980">
                  <a:extLst>
                    <a:ext uri="{9D8B030D-6E8A-4147-A177-3AD203B41FA5}">
                      <a16:colId xmlns:a16="http://schemas.microsoft.com/office/drawing/2014/main" val="1521584431"/>
                    </a:ext>
                  </a:extLst>
                </a:gridCol>
                <a:gridCol w="1273989">
                  <a:extLst>
                    <a:ext uri="{9D8B030D-6E8A-4147-A177-3AD203B41FA5}">
                      <a16:colId xmlns:a16="http://schemas.microsoft.com/office/drawing/2014/main" val="2448525715"/>
                    </a:ext>
                  </a:extLst>
                </a:gridCol>
              </a:tblGrid>
              <a:tr h="257744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Industrial site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69627"/>
                  </a:ext>
                </a:extLst>
              </a:tr>
              <a:tr h="25774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 for storage, loading / unloading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172652"/>
                  </a:ext>
                </a:extLst>
              </a:tr>
              <a:tr h="257744"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 area, factory, workshop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973931"/>
                  </a:ext>
                </a:extLst>
              </a:tr>
              <a:tr h="257744"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 area, repair workshop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356839"/>
                  </a:ext>
                </a:extLst>
              </a:tr>
              <a:tr h="257744"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industrial area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374688"/>
                  </a:ext>
                </a:extLst>
              </a:tr>
              <a:tr h="257744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944354"/>
                  </a:ext>
                </a:extLst>
              </a:tr>
              <a:tr h="257744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site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851774"/>
                  </a:ext>
                </a:extLst>
              </a:tr>
              <a:tr h="257744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Road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066651"/>
                  </a:ext>
                </a:extLst>
              </a:tr>
              <a:tr h="257744"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Road Traffic Accident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949892"/>
                  </a:ext>
                </a:extLst>
              </a:tr>
              <a:tr h="257744"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005296"/>
                  </a:ext>
                </a:extLst>
              </a:tr>
              <a:tr h="257744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Area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617671"/>
                  </a:ext>
                </a:extLst>
              </a:tr>
              <a:tr h="257744"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Shop/Sales Area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622815"/>
                  </a:ext>
                </a:extLst>
              </a:tr>
              <a:tr h="257744"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Teaching Establishment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223505"/>
                  </a:ext>
                </a:extLst>
              </a:tr>
              <a:tr h="257744"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service area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40614"/>
                  </a:ext>
                </a:extLst>
              </a:tr>
              <a:tr h="257744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Private house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55131"/>
                  </a:ext>
                </a:extLst>
              </a:tr>
              <a:tr h="257744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Sports Facility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347957"/>
                  </a:ext>
                </a:extLst>
              </a:tr>
              <a:tr h="257744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Quarry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560576"/>
                  </a:ext>
                </a:extLst>
              </a:tr>
              <a:tr h="257744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93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499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p:Policy xmlns:p="office.server.policy" id="" local="true">
  <p:Name>eDocument</p:Name>
  <p:Description/>
  <p:Statement/>
  <p:PolicyItems>
    <p:PolicyItem featureId="Microsoft.Office.RecordsManagement.PolicyFeatures.Expiration" staticId="0x0101000BC94875665D404BB1351B53C41FD2C0|151133126" UniqueId="43eabadd-188e-4451-8b6f-d49008dc7faa">
      <p:Name>Retention</p:Name>
      <p:Description>Automatic scheduling of content for processing, and performing a retention action on content that has reached its due date.</p:Description>
      <p:CustomData>
        <Schedules nextStageId="3" default="false">
          <Schedule type="Default">
            <stages>
              <data stageId="1">
                <formula id="Microsoft.Office.RecordsManagement.PolicyFeatures.Expiration.Formula.BuiltIn">
                  <number>3</number>
                  <property>Modified</property>
                  <period>months</period>
                </formula>
                <action type="action" id="Microsoft.Office.RecordsManagement.PolicyFeatures.Expiration.Action.DeletePreviousVersions"/>
              </data>
            </stages>
          </Schedule>
          <Schedule type="Record">
            <stages>
              <data stageId="2">
                <formula id="Microsoft.Office.RecordsManagement.PolicyFeatures.Expiration.Formula.BuiltIn">
                  <number>3</number>
                  <property>Modified</property>
                  <propertyId>8c06beca-0777-48f7-91c7-6da68bc07b69</propertyId>
                  <period>months</period>
                </formula>
                <action type="action" id="Microsoft.Office.RecordsManagement.PolicyFeatures.Expiration.Action.DeletePreviousVersions"/>
              </data>
            </stages>
          </Schedule>
        </Schedules>
      </p:CustomData>
    </p:PolicyItem>
  </p:PolicyItems>
</p:Policy>
</file>

<file path=customXml/item2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BCA48E45A83E458A4B4CDD4DEAB23A" ma:contentTypeVersion="0" ma:contentTypeDescription="Create a new document." ma:contentTypeScope="" ma:versionID="b08de659ad4490e9547b7e9f9f5e7ff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EF3282-6763-49E9-AC6C-9D23E481711B}">
  <ds:schemaRefs>
    <ds:schemaRef ds:uri="office.server.policy"/>
  </ds:schemaRefs>
</ds:datastoreItem>
</file>

<file path=customXml/itemProps2.xml><?xml version="1.0" encoding="utf-8"?>
<ds:datastoreItem xmlns:ds="http://schemas.openxmlformats.org/officeDocument/2006/customXml" ds:itemID="{9E100BCD-195B-424E-B74B-3107F918ACE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80FE32F-FD40-4B43-B5A8-9A30B9FEA50D}"/>
</file>

<file path=customXml/itemProps4.xml><?xml version="1.0" encoding="utf-8"?>
<ds:datastoreItem xmlns:ds="http://schemas.openxmlformats.org/officeDocument/2006/customXml" ds:itemID="{4C2D242A-4855-4A83-8B54-D5FC3D8A7B2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cbf3351-d73e-4d97-86c2-ee497a1ada90"/>
    <ds:schemaRef ds:uri="http://schemas.microsoft.com/sharepoint/v3"/>
    <ds:schemaRef ds:uri="http://purl.org/dc/terms/"/>
    <ds:schemaRef ds:uri="http://schemas.openxmlformats.org/package/2006/metadata/core-properties"/>
    <ds:schemaRef ds:uri="f4f2b167-8056-44da-88ae-f973edf89aea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DE3DBB12-76D4-4880-A880-9F934E7256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276</Words>
  <Application>Microsoft Office PowerPoint</Application>
  <PresentationFormat>Widescreen</PresentationFormat>
  <Paragraphs>100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2021 Breakdown</vt:lpstr>
      <vt:lpstr>2021: Ag, Forestry &amp; Fishing</vt:lpstr>
      <vt:lpstr>2021: Construction</vt:lpstr>
      <vt:lpstr>2021: Transport &amp; Storage</vt:lpstr>
      <vt:lpstr>2021: Manufacturing</vt:lpstr>
      <vt:lpstr>2021: Incident Location</vt:lpstr>
      <vt:lpstr>PowerPoint Presentation</vt:lpstr>
      <vt:lpstr>Workplace Incidents: Last 5 Years</vt:lpstr>
      <vt:lpstr>PowerPoint Presentation</vt:lpstr>
      <vt:lpstr>Workplace Fatalities: Last 5 Years</vt:lpstr>
      <vt:lpstr>PowerPoint Presentation</vt:lpstr>
      <vt:lpstr>Non-Fatal Incidents: Last 5 Years</vt:lpstr>
      <vt:lpstr>PowerPoint Presentation</vt:lpstr>
      <vt:lpstr>Dangerous Occurrences: Last 5 Years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Eimear Leahy</dc:creator>
  <cp:lastModifiedBy>Eimear Leahy</cp:lastModifiedBy>
  <cp:revision>5</cp:revision>
  <dcterms:created xsi:type="dcterms:W3CDTF">2022-01-31T16:05:38Z</dcterms:created>
  <dcterms:modified xsi:type="dcterms:W3CDTF">2022-02-03T09:56:14Z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0x010100A6BCA48E45A83E458A4B4CDD4DEAB23A</vt:lpwstr>
  </property>
  <property fmtid="{D5CDD505-2E9C-101B-9397-08002B2CF9AE}" pid="3" name="eDocs_FileTopics">
    <vt:lpwstr>2;#Information|8dc489c2-f254-4f98-b4b9-77b309ae4805</vt:lpwstr>
  </property>
  <property fmtid="{D5CDD505-2E9C-101B-9397-08002B2CF9AE}" pid="4" name="eDocs_Year">
    <vt:lpwstr>6;#2021|73225aa2-7755-4d04-8b30-fe687e72f96d</vt:lpwstr>
  </property>
  <property fmtid="{D5CDD505-2E9C-101B-9397-08002B2CF9AE}" pid="5" name="eDocs_SeriesSubSeries">
    <vt:lpwstr>7;#031|3b769cf8-09df-453e-ba05-a2718631bd25</vt:lpwstr>
  </property>
  <property fmtid="{D5CDD505-2E9C-101B-9397-08002B2CF9AE}" pid="6" name="eDocs_SecurityClassificationTaxHTField0">
    <vt:lpwstr>Unclassified|5abae98d-4ca0-4543-9a4f-a9f8054d316c</vt:lpwstr>
  </property>
  <property fmtid="{D5CDD505-2E9C-101B-9397-08002B2CF9AE}" pid="7" name="_dlc_policyId">
    <vt:lpwstr>0x0101000BC94875665D404BB1351B53C41FD2C0|151133126</vt:lpwstr>
  </property>
  <property fmtid="{D5CDD505-2E9C-101B-9397-08002B2CF9AE}" pid="8" name="ItemRetentionFormula">
    <vt:lpwstr>&lt;formula id="Microsoft.Office.RecordsManagement.PolicyFeatures.Expiration.Formula.BuiltIn"&gt;&lt;number&gt;3&lt;/number&gt;&lt;property&gt;Modified&lt;/property&gt;&lt;period&gt;months&lt;/period&gt;&lt;/formula&gt;</vt:lpwstr>
  </property>
  <property fmtid="{D5CDD505-2E9C-101B-9397-08002B2CF9AE}" pid="9" name="eDocs_SecurityClassification">
    <vt:lpwstr>1;#Unclassified|5abae98d-4ca0-4543-9a4f-a9f8054d316c</vt:lpwstr>
  </property>
  <property fmtid="{D5CDD505-2E9C-101B-9397-08002B2CF9AE}" pid="10" name="eDocs_DocumentTopics">
    <vt:lpwstr/>
  </property>
</Properties>
</file>