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4" r:id="rId5"/>
    <p:sldId id="283" r:id="rId6"/>
    <p:sldId id="285" r:id="rId7"/>
    <p:sldId id="260" r:id="rId8"/>
    <p:sldId id="259" r:id="rId9"/>
    <p:sldId id="294" r:id="rId10"/>
    <p:sldId id="295" r:id="rId11"/>
    <p:sldId id="286" r:id="rId12"/>
    <p:sldId id="291" r:id="rId13"/>
    <p:sldId id="292" r:id="rId14"/>
    <p:sldId id="262" r:id="rId15"/>
    <p:sldId id="261" r:id="rId16"/>
    <p:sldId id="287" r:id="rId17"/>
    <p:sldId id="284" r:id="rId18"/>
    <p:sldId id="288" r:id="rId19"/>
    <p:sldId id="296" r:id="rId20"/>
    <p:sldId id="289" r:id="rId21"/>
    <p:sldId id="258" r:id="rId22"/>
    <p:sldId id="277" r:id="rId23"/>
    <p:sldId id="293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02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8848-245E-924A-8796-AB1509977725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E4E29-AAD4-4445-A2C1-9AEC00F16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Psychological principles:</a:t>
            </a:r>
          </a:p>
          <a:p>
            <a:r>
              <a:rPr lang="en-US" dirty="0" smtClean="0"/>
              <a:t>Personal – beneficial</a:t>
            </a:r>
          </a:p>
          <a:p>
            <a:r>
              <a:rPr lang="en-US" dirty="0" smtClean="0"/>
              <a:t>Reciprocity – give something of yourself up front</a:t>
            </a:r>
          </a:p>
          <a:p>
            <a:r>
              <a:rPr lang="en-US" dirty="0" smtClean="0"/>
              <a:t>Goal setting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4E29-AAD4-4445-A2C1-9AEC00F169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4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studies on the above offered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4E29-AAD4-4445-A2C1-9AEC00F169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8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passess</a:t>
            </a:r>
            <a:r>
              <a:rPr lang="en-US" dirty="0" smtClean="0"/>
              <a:t> </a:t>
            </a:r>
            <a:r>
              <a:rPr lang="en-US" dirty="0" err="1" smtClean="0"/>
              <a:t>awarenesss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4E29-AAD4-4445-A2C1-9AEC00F169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5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 for certain emotionality reduced. *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4E29-AAD4-4445-A2C1-9AEC00F169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8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passess</a:t>
            </a:r>
            <a:r>
              <a:rPr lang="en-US" dirty="0" smtClean="0"/>
              <a:t> </a:t>
            </a:r>
            <a:r>
              <a:rPr lang="en-US" dirty="0" err="1" smtClean="0"/>
              <a:t>awarenesss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4E29-AAD4-4445-A2C1-9AEC00F169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138" y="312791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275D9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128D9-AD36-154B-A50D-39836D5D0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95" y="490437"/>
            <a:ext cx="2696523" cy="14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5059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</a:blip>
          <a:srcRect t="15355" b="10879"/>
          <a:stretch/>
        </p:blipFill>
        <p:spPr>
          <a:xfrm>
            <a:off x="-18287" y="-1"/>
            <a:ext cx="1194326" cy="6505904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257A3E-087C-9943-A69C-E34DBA629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CC8EDA2F-CE0B-854D-B32C-1A9FD141D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692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1000"/>
          </a:blip>
          <a:srcRect t="-773" b="11533"/>
          <a:stretch/>
        </p:blipFill>
        <p:spPr>
          <a:xfrm>
            <a:off x="-18287" y="-84083"/>
            <a:ext cx="1194326" cy="682121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1403F28-BF24-5C4F-8DAA-372B70E12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6665EA2C-6FEF-954A-AB94-18EC4BEECC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1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23683" y="1597136"/>
            <a:ext cx="12215683" cy="526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00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843533-8BE8-2A4B-AFD3-15140E3E4B30}"/>
              </a:ext>
            </a:extLst>
          </p:cNvPr>
          <p:cNvSpPr/>
          <p:nvPr userDrawn="1"/>
        </p:nvSpPr>
        <p:spPr>
          <a:xfrm>
            <a:off x="1176039" y="6643266"/>
            <a:ext cx="11015961" cy="214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A466F139-D44A-0543-8B6C-978AB017F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8123B846-2158-C041-BE48-707BA2AE4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0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830A35-D99F-9B4F-B260-85083AD6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0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86" y="1591595"/>
            <a:ext cx="12190413" cy="4985279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FBE501-CF13-EB40-B615-B1A6470B8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5EA27D0-3031-BB4F-A659-657794A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9B1054-E30A-3D40-AD1A-12B34F3A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908096"/>
            <a:ext cx="1004245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7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8F0F63-14C1-1F41-B57A-EF6ABC1A3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00206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206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206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206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20593" y="0"/>
            <a:ext cx="1221028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26DC402-FEC0-2147-B247-EE1AB7A4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871207C1-BBD3-E84D-9A12-9829E1019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43D1C-C359-E144-BFC1-5C6426AF37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0B2294F-3B78-414C-9EF9-364821A3E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68EBA22-2975-324F-9FF0-AAE7EDE33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E1FD27AB-AB26-924E-A2E4-77CCEE7F1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E48153B5-F868-0149-9EAA-5B0A26E22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052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66FAC-CCA8-8C43-AA7E-80E917E6F414}"/>
              </a:ext>
            </a:extLst>
          </p:cNvPr>
          <p:cNvSpPr/>
          <p:nvPr userDrawn="1"/>
        </p:nvSpPr>
        <p:spPr>
          <a:xfrm>
            <a:off x="4442690" y="2449901"/>
            <a:ext cx="7348353" cy="2074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A4AA70E-744A-A243-9B3A-6D5D34EF7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88" y="691841"/>
            <a:ext cx="2626344" cy="1420781"/>
          </a:xfrm>
          <a:prstGeom prst="rect">
            <a:avLst/>
          </a:prstGeom>
        </p:spPr>
      </p:pic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1337" y="335263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33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A008-B6FF-1A43-80B5-2507F86C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C150E-6881-1846-9C98-24575E08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33E7-582D-8F4E-B313-E4A13DBA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C87D-5EDE-4041-BD3D-5F88B96C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6A62-F0B4-2140-B7D1-6C1748A7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7686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39D94BA-F820-C34A-953D-EFBB2F7DC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EA892213-6B62-A943-8890-249A0ADF6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8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2BC3-14A9-ED42-B10D-C4532D98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2815-F718-8F4C-81D8-30B7E03C9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0DE94-009A-C246-BFC3-67FA1FFE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7EA6C-5237-1D48-B454-A59076B5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DA71-A37C-9848-8CCA-A3BD328A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FC24-35B5-9B47-9E44-AB174000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5B68-A449-2342-ACE3-676E0E1A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C188-F573-2B4D-AC96-19884CFE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AA15-FFA8-8744-9380-91D99748A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7FC1-CEA2-AC48-BDDE-238137BB4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6C6A1-23F2-C449-B880-3B368D29F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B869D-31BD-C245-B1A3-D042B294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0597-9B6E-7740-8F08-7B3F5976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D0C8B-F481-1A40-94E5-7E324DE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A70-D813-3B45-8596-DDD7E1DD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4C44-E867-7F4B-BE30-C6F6A58A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CEA35-5AB5-A145-BDEC-F467B8AE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52EF-9D62-8440-A607-54E7C2B1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6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EB0BD-F62A-594E-9FFD-2B04377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4A334-BE7B-E046-983E-FA062A07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A629-2F2B-1D44-91EB-9966E68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43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0B8-CE35-D142-8CBC-79E3496A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CA17-349F-1D4D-ABE4-FD21C6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879-5BB9-E747-94E2-8762D30C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411E5-5CA0-C442-A679-4CFB1F35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18666-7604-734A-98DC-60AFEBDB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EE15F-C1A6-2A4A-BD81-DE1B0B72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8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8FC5-6332-8C4C-B3C8-4D140EF3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33C1E-75B3-774D-8712-98B8F865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3FE79-F839-F242-A151-CBC32CA7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DD00D-929B-2A41-B9F0-45672D1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75A8B-AA05-9C47-B0B1-1F9C295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E979F-1CFE-1A49-A1F5-E35DB497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7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6A25-B862-C940-B1AD-064F55E7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0403-7451-6B49-815F-48CE7406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4A22-ABC3-6E48-A4C1-C92C56D0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8556-739C-CC4B-B472-D33BC8AF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B9165-1D06-A249-A474-9BDF2F7E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76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B793C-B491-574C-A4FC-F1117D71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A726-DDCA-E14D-8901-AA026A9C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015C-A691-BB49-90EB-2EC3402D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D923C-697A-A344-B1E3-0A0B8871BCCC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ABE5-7057-D14B-BF68-85715D0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61FD-81F1-6448-AC6E-CF9BDD68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0851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earing a helmet&#10;&#10;Description automatically generated with low confidence">
            <a:extLst>
              <a:ext uri="{FF2B5EF4-FFF2-40B4-BE49-F238E27FC236}">
                <a16:creationId xmlns:a16="http://schemas.microsoft.com/office/drawing/2014/main" id="{ABDFA2BB-4ED5-CC4B-AEF6-2BF46B1EB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4000"/>
          </a:blip>
          <a:srcRect l="17936" t="1472" r="11741"/>
          <a:stretch/>
        </p:blipFill>
        <p:spPr>
          <a:xfrm>
            <a:off x="-10193" y="0"/>
            <a:ext cx="1194326" cy="63167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4D190ED-57A0-424B-94EE-9CE14676C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F34E062A-46C9-174E-9475-06419EFF61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6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902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96890-F7F9-7046-9D8D-FFBED4114CAA}"/>
              </a:ext>
            </a:extLst>
          </p:cNvPr>
          <p:cNvSpPr/>
          <p:nvPr userDrawn="1"/>
        </p:nvSpPr>
        <p:spPr>
          <a:xfrm>
            <a:off x="-21020" y="0"/>
            <a:ext cx="1199722" cy="6264166"/>
          </a:xfrm>
          <a:prstGeom prst="rect">
            <a:avLst/>
          </a:prstGeom>
          <a:blipFill>
            <a:blip r:embed="rId2">
              <a:alphaModFix amt="55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 l="-526027" t="-14095" r="-248177" b="-15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D47FB5B-C740-2C46-8F21-1C707BBC5C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20A90F-677E-324B-8EC4-CDD2355D4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6049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48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1ECC0-7FB4-9046-9D5C-6B4489939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7000"/>
          </a:blip>
          <a:srcRect l="12317" r="12317"/>
          <a:stretch/>
        </p:blipFill>
        <p:spPr>
          <a:xfrm>
            <a:off x="-18287" y="0"/>
            <a:ext cx="1194326" cy="6348248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D32867C7-7D4D-704B-A83D-4B7072F25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17C4249-E03C-874C-B177-2E930F0ED7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79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72000"/>
          </a:blip>
          <a:srcRect t="-158" b="1"/>
          <a:stretch/>
        </p:blipFill>
        <p:spPr>
          <a:xfrm>
            <a:off x="-18287" y="1"/>
            <a:ext cx="1194326" cy="6379778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9D1C3A1-3041-704D-A015-D78E05DB3D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3213792-4B63-8F48-9842-31D243EF8B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533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9000"/>
          </a:blip>
          <a:srcRect t="-5074" b="9390"/>
          <a:stretch/>
        </p:blipFill>
        <p:spPr>
          <a:xfrm>
            <a:off x="-18287" y="-342227"/>
            <a:ext cx="1194326" cy="6453352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3C2730-2399-244D-9CB1-C03EFA043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99B1F7-5EC1-8242-BCDF-57F34CCE8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428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5000"/>
          </a:blip>
          <a:srcRect t="-7891" b="16573"/>
          <a:stretch/>
        </p:blipFill>
        <p:spPr>
          <a:xfrm>
            <a:off x="-18287" y="-578069"/>
            <a:ext cx="1194326" cy="668919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7830ED2-782C-864F-8593-C1CB95D07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404E930-08B4-D54B-B6E1-292B0DA9D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63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2000"/>
          </a:blip>
          <a:srcRect t="-5231" b="9389"/>
          <a:stretch/>
        </p:blipFill>
        <p:spPr>
          <a:xfrm>
            <a:off x="-18287" y="-352738"/>
            <a:ext cx="1194326" cy="663792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EF2FB2D0-98DC-9744-A655-3DD998B4E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931473-6597-8C40-86FD-5765020DF0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BD634-387A-AE4B-9E97-9816058F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32" y="593725"/>
            <a:ext cx="10515600" cy="993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83A75-788C-4541-9FAB-36B4408D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83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7" r:id="rId3"/>
    <p:sldLayoutId id="2147483665" r:id="rId4"/>
    <p:sldLayoutId id="2147483667" r:id="rId5"/>
    <p:sldLayoutId id="2147483660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0" r:id="rId13"/>
    <p:sldLayoutId id="2147483681" r:id="rId14"/>
    <p:sldLayoutId id="2147483675" r:id="rId15"/>
    <p:sldLayoutId id="2147483674" r:id="rId16"/>
    <p:sldLayoutId id="2147483682" r:id="rId17"/>
    <p:sldLayoutId id="2147483676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events.teams.microsoft.com%2Fevent%2F1cd3b4fd-cb96-48a7-a8d9-addf3a2b2116%401246fffd-72ac-4406-9081-5986de21a6be&amp;data=05%7C02%7Cpatricia_murray%40hsa.ie%7C54dbd59d16044471d41208dc4cc39f68%7C1246fffd72ac440690815986de21a6be%7C0%7C0%7C638469650265145837%7CUnknown%7CTWFpbGZsb3d8eyJWIjoiMC4wLjAwMDAiLCJQIjoiV2luMzIiLCJBTiI6Ik1haWwiLCJXVCI6Mn0%3D%7C0%7C%7C%7C&amp;sdata=OYCKwVj%2BTslwP5pc%2BXjMKcbzIQWC5wlfei8RJl%2BR8O4%3D&amp;reserved=0" TargetMode="External"/><Relationship Id="rId2" Type="http://schemas.openxmlformats.org/officeDocument/2006/relationships/hyperlink" Target="https://eur01.safelinks.protection.outlook.com/?url=https%3A%2F%2Fwww.hsa.ie%2Feng%2Fnews_events_media%2Fevents%2Fhsa_events%2Fwebinar_on_increasing_psychological_safety_at_work.html&amp;data=05%7C02%7Cpatricia_murray%40hsa.ie%7C54dbd59d16044471d41208dc4cc39f68%7C1246fffd72ac440690815986de21a6be%7C0%7C0%7C638469650265125578%7CUnknown%7CTWFpbGZsb3d8eyJWIjoiMC4wLjAwMDAiLCJQIjoiV2luMzIiLCJBTiI6Ik1haWwiLCJXVCI6Mn0%3D%7C0%7C%7C%7C&amp;sdata=NSbwhew4cpIOBuWyX3Jg%2BccK%2BtNeqKLwcY9VNxjzhKA%3D&amp;reserved=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ur01.safelinks.protection.outlook.com/?url=https%3A%2F%2Fhsalearning.ie%2Fmod%2Fpage%2Fview.php%3Fid%3D362&amp;data=05%7C02%7Cpatricia_murray%40hsa.ie%7C538442ba04a048b06dfe08dc4d775bb7%7C1246fffd72ac440690815986de21a6be%7C0%7C0%7C638470422286166739%7CUnknown%7CTWFpbGZsb3d8eyJWIjoiMC4wLjAwMDAiLCJQIjoiV2luMzIiLCJBTiI6Ik1haWwiLCJXVCI6Mn0%3D%7C0%7C%7C%7C&amp;sdata=B9bs%2F%2F6GtD2NtNX3b1Gzlv7wbmJTrqTeCGqkk0XYXDU%3D&amp;reserved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68633E-DC94-6A4D-84B4-36B7FC34F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535" y="2123768"/>
            <a:ext cx="7547301" cy="1166687"/>
          </a:xfrm>
        </p:spPr>
        <p:txBody>
          <a:bodyPr/>
          <a:lstStyle/>
          <a:p>
            <a:r>
              <a:rPr lang="en-US" sz="5400" dirty="0" smtClean="0">
                <a:solidFill>
                  <a:srgbClr val="002060"/>
                </a:solidFill>
              </a:rPr>
              <a:t>Reducing interpersonal conflict fallout at work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C2B92-547B-5048-B7D7-FE10AF41BA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673" y="4924749"/>
            <a:ext cx="6668654" cy="1041942"/>
          </a:xfrm>
        </p:spPr>
        <p:txBody>
          <a:bodyPr/>
          <a:lstStyle/>
          <a:p>
            <a:r>
              <a:rPr lang="en-US" sz="2800" dirty="0"/>
              <a:t>Patricia Murray, Senior Org Psychologist/Inspector</a:t>
            </a:r>
          </a:p>
          <a:p>
            <a:r>
              <a:rPr lang="en-US" sz="2800" dirty="0" smtClean="0"/>
              <a:t>27 March </a:t>
            </a:r>
            <a:r>
              <a:rPr lang="en-US" sz="28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096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influences us - examples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Restaurant</a:t>
            </a:r>
          </a:p>
          <a:p>
            <a:r>
              <a:rPr lang="en-US" sz="2400" dirty="0" smtClean="0"/>
              <a:t>Driving</a:t>
            </a:r>
          </a:p>
          <a:p>
            <a:r>
              <a:rPr lang="en-US" sz="2400" dirty="0" smtClean="0"/>
              <a:t>Shopping</a:t>
            </a:r>
          </a:p>
          <a:p>
            <a:r>
              <a:rPr lang="en-US" sz="2400" dirty="0" smtClean="0"/>
              <a:t>Smoking</a:t>
            </a:r>
          </a:p>
          <a:p>
            <a:r>
              <a:rPr lang="en-US" sz="2400" dirty="0" smtClean="0"/>
              <a:t>Pro social behavior</a:t>
            </a:r>
          </a:p>
          <a:p>
            <a:r>
              <a:rPr lang="en-US" sz="2400" dirty="0" smtClean="0"/>
              <a:t>Anti social behavior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Understanding these to reinforce prosocial and extinguish anti-social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786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E0EE-9BB2-BE4C-9C22-C76EE528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400" dirty="0"/>
              <a:t>Behavioural features associated with feeling stressed are:</a:t>
            </a:r>
          </a:p>
          <a:p>
            <a:pPr lvl="1"/>
            <a:endParaRPr lang="en-US" sz="2200" dirty="0"/>
          </a:p>
          <a:p>
            <a:pPr lvl="2"/>
            <a:r>
              <a:rPr lang="en-US" sz="2200" dirty="0" smtClean="0"/>
              <a:t>Confusing cues from others – damages our perceptual and attribution ‘frozen’ systems</a:t>
            </a:r>
          </a:p>
          <a:p>
            <a:pPr lvl="2"/>
            <a:r>
              <a:rPr lang="en-US" sz="2200" dirty="0" smtClean="0"/>
              <a:t>Perception </a:t>
            </a:r>
            <a:r>
              <a:rPr lang="en-US" sz="2200" dirty="0"/>
              <a:t>of time alters </a:t>
            </a:r>
            <a:r>
              <a:rPr lang="en-US" sz="2200" dirty="0" smtClean="0"/>
              <a:t>(we do more rushing to ’catch up’)</a:t>
            </a:r>
            <a:endParaRPr lang="en-US" sz="2200" dirty="0"/>
          </a:p>
          <a:p>
            <a:pPr lvl="3"/>
            <a:r>
              <a:rPr lang="en-US" sz="2200" dirty="0"/>
              <a:t>Short cuts in how we operate/what we </a:t>
            </a:r>
            <a:r>
              <a:rPr lang="en-US" sz="2200" dirty="0" smtClean="0"/>
              <a:t>do, no mental resources </a:t>
            </a:r>
            <a:endParaRPr lang="en-US" sz="2200" dirty="0"/>
          </a:p>
          <a:p>
            <a:pPr lvl="2"/>
            <a:r>
              <a:rPr lang="en-US" sz="2200" dirty="0"/>
              <a:t>Errors in how we plan and </a:t>
            </a:r>
            <a:r>
              <a:rPr lang="en-US" sz="2200" dirty="0" smtClean="0"/>
              <a:t>think  - executive functioning impaired, we make mistakes</a:t>
            </a:r>
            <a:endParaRPr lang="en-US" sz="2200" dirty="0"/>
          </a:p>
          <a:p>
            <a:pPr lvl="2"/>
            <a:r>
              <a:rPr lang="en-US" sz="2200" dirty="0"/>
              <a:t>Reduction in social emotional </a:t>
            </a:r>
            <a:r>
              <a:rPr lang="en-US" sz="2200" dirty="0" smtClean="0"/>
              <a:t>consciousness</a:t>
            </a:r>
          </a:p>
          <a:p>
            <a:pPr lvl="3"/>
            <a:r>
              <a:rPr lang="en-US" sz="2200" dirty="0" smtClean="0"/>
              <a:t>Less sensitive</a:t>
            </a:r>
          </a:p>
          <a:p>
            <a:pPr lvl="3"/>
            <a:r>
              <a:rPr lang="en-US" sz="2200" dirty="0" smtClean="0"/>
              <a:t>Less ‘benefit of doubt’ giving</a:t>
            </a:r>
          </a:p>
          <a:p>
            <a:pPr lvl="3"/>
            <a:r>
              <a:rPr lang="en-US" sz="2200" dirty="0" smtClean="0"/>
              <a:t>Less indulgent of others or prepared to take on another's’ perspective</a:t>
            </a:r>
            <a:endParaRPr lang="en-US" sz="2200" dirty="0"/>
          </a:p>
          <a:p>
            <a:pPr lvl="2"/>
            <a:r>
              <a:rPr lang="en-US" sz="2200" dirty="0"/>
              <a:t>Reduction in capacity to ‘be’ – see, think, hear, feel*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E93F0-D3B3-6D47-B11F-749DE614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Small conflicts cause stress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C642-174D-5B4F-A02A-2C062C699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disturbin</a:t>
            </a:r>
            <a:r>
              <a:rPr lang="en-US" sz="2400" dirty="0"/>
              <a:t>g feeling-state </a:t>
            </a:r>
            <a:r>
              <a:rPr lang="en-US" sz="2400" dirty="0" smtClean="0"/>
              <a:t>lasting 6 weeks +</a:t>
            </a:r>
          </a:p>
          <a:p>
            <a:r>
              <a:rPr lang="en-US" sz="2400" dirty="0" smtClean="0"/>
              <a:t>Effects personal, social, psychological.</a:t>
            </a:r>
            <a:endParaRPr lang="en-US" sz="2400" dirty="0"/>
          </a:p>
          <a:p>
            <a:pPr lvl="1"/>
            <a:r>
              <a:rPr lang="en-US" sz="2400" dirty="0" smtClean="0"/>
              <a:t>What happens initially? </a:t>
            </a:r>
            <a:r>
              <a:rPr lang="en-US" sz="2400" dirty="0"/>
              <a:t>(biological/physiological/feedback loop, cognition, emotion)</a:t>
            </a:r>
          </a:p>
          <a:p>
            <a:pPr lvl="2"/>
            <a:r>
              <a:rPr lang="en-US" sz="2400" dirty="0"/>
              <a:t>Primary effect of a stressor  - directly felt</a:t>
            </a:r>
          </a:p>
          <a:p>
            <a:pPr lvl="2"/>
            <a:r>
              <a:rPr lang="en-US" sz="2400" dirty="0"/>
              <a:t>Secondary effects of a stressor – effects+ via primary effects*</a:t>
            </a:r>
          </a:p>
          <a:p>
            <a:pPr lvl="1"/>
            <a:r>
              <a:rPr lang="en-US" sz="2400" dirty="0"/>
              <a:t>Effects of once-off incident – critical incidents of traumatic typology</a:t>
            </a:r>
          </a:p>
          <a:p>
            <a:pPr lvl="1"/>
            <a:r>
              <a:rPr lang="en-US" sz="2400" dirty="0"/>
              <a:t>Effects of on-going, </a:t>
            </a:r>
            <a:r>
              <a:rPr lang="en-US" sz="2400" dirty="0" smtClean="0"/>
              <a:t>micro-stressors… deep, wide reach</a:t>
            </a:r>
            <a:endParaRPr lang="en-US" sz="2400" dirty="0"/>
          </a:p>
          <a:p>
            <a:pPr lvl="1"/>
            <a:r>
              <a:rPr lang="en-US" sz="2400" b="1" dirty="0"/>
              <a:t>Context</a:t>
            </a:r>
            <a:r>
              <a:rPr lang="en-US" sz="2400" dirty="0"/>
              <a:t> influences </a:t>
            </a:r>
            <a:r>
              <a:rPr lang="en-US" sz="2400" dirty="0" smtClean="0"/>
              <a:t>effects – supportive V antagonistic</a:t>
            </a:r>
          </a:p>
          <a:p>
            <a:pPr lvl="1"/>
            <a:r>
              <a:rPr lang="en-US" sz="2400" dirty="0" smtClean="0"/>
              <a:t>Context is </a:t>
            </a:r>
            <a:r>
              <a:rPr lang="en-US" sz="2400" b="1" dirty="0" smtClean="0"/>
              <a:t>you</a:t>
            </a:r>
            <a:r>
              <a:rPr lang="en-US" sz="2400" dirty="0" smtClean="0"/>
              <a:t>, your </a:t>
            </a:r>
            <a:r>
              <a:rPr lang="en-US" sz="2400" b="1" dirty="0" smtClean="0"/>
              <a:t>colleagues</a:t>
            </a:r>
            <a:r>
              <a:rPr lang="en-US" sz="2400" dirty="0" smtClean="0"/>
              <a:t>, other </a:t>
            </a:r>
            <a:r>
              <a:rPr lang="en-US" sz="2400" dirty="0"/>
              <a:t>teams, </a:t>
            </a:r>
            <a:r>
              <a:rPr lang="en-US" sz="2400" b="1" dirty="0" smtClean="0"/>
              <a:t>leadership</a:t>
            </a:r>
            <a:r>
              <a:rPr lang="en-US" sz="2400" dirty="0" smtClean="0"/>
              <a:t>, </a:t>
            </a:r>
            <a:r>
              <a:rPr lang="en-US" sz="2400" b="1" dirty="0" smtClean="0"/>
              <a:t>organizational systems </a:t>
            </a:r>
            <a:r>
              <a:rPr lang="en-US" sz="2400" dirty="0" smtClean="0"/>
              <a:t>and </a:t>
            </a:r>
            <a:r>
              <a:rPr lang="en-US" sz="2400" b="1" dirty="0" smtClean="0"/>
              <a:t>culture</a:t>
            </a:r>
            <a:endParaRPr lang="en-US" sz="2400" b="1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E93F0-D3B3-6D47-B11F-749DE614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7" y="324465"/>
            <a:ext cx="8683586" cy="14346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On-going Stress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4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Pivot Points for Escalation*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Working From Home</a:t>
            </a:r>
            <a:r>
              <a:rPr lang="en-US" sz="2400" dirty="0" smtClean="0"/>
              <a:t>: easier to escalate everything with no face-to-face: the freedom from ‘consequences’.</a:t>
            </a:r>
          </a:p>
          <a:p>
            <a:r>
              <a:rPr lang="en-US" sz="2400" b="1" dirty="0" smtClean="0"/>
              <a:t>Avoidance over time</a:t>
            </a:r>
            <a:r>
              <a:rPr lang="en-US" sz="2400" dirty="0" smtClean="0"/>
              <a:t>: </a:t>
            </a:r>
            <a:r>
              <a:rPr lang="en-US" sz="2400" dirty="0" smtClean="0"/>
              <a:t>nothing done for weeks/months after complaint: things escalate after a time lapse – varies from 2-4 months but when stress gets chronic (on-going) </a:t>
            </a:r>
          </a:p>
          <a:p>
            <a:r>
              <a:rPr lang="en-US" sz="2400" b="1" dirty="0" smtClean="0"/>
              <a:t>Social </a:t>
            </a:r>
            <a:r>
              <a:rPr lang="en-US" sz="2400" b="1" dirty="0" smtClean="0"/>
              <a:t>self exclusion </a:t>
            </a:r>
            <a:r>
              <a:rPr lang="en-US" sz="2400" dirty="0"/>
              <a:t>– a secondary cause and effect, </a:t>
            </a:r>
            <a:r>
              <a:rPr lang="en-US" sz="2400" dirty="0" smtClean="0"/>
              <a:t>isolation – can trigger escalating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r>
              <a:rPr lang="en-US" sz="2400" b="1" dirty="0" smtClean="0"/>
              <a:t>Increasing anger </a:t>
            </a:r>
            <a:r>
              <a:rPr lang="en-US" sz="2400" dirty="0" smtClean="0"/>
              <a:t>–vacuum/lack of treatment main cause</a:t>
            </a:r>
          </a:p>
          <a:p>
            <a:pPr lvl="1"/>
            <a:r>
              <a:rPr lang="en-US" sz="2400" dirty="0" smtClean="0"/>
              <a:t>anger </a:t>
            </a:r>
            <a:r>
              <a:rPr lang="en-US" sz="2400" dirty="0"/>
              <a:t>reduces abilities: neuroscience studies re decision making, seeking retribution and making bad judgements</a:t>
            </a:r>
          </a:p>
          <a:p>
            <a:r>
              <a:rPr lang="en-US" sz="2400" b="1" dirty="0" smtClean="0"/>
              <a:t>Overthinking</a:t>
            </a:r>
            <a:r>
              <a:rPr lang="en-US" sz="2400" dirty="0" smtClean="0"/>
              <a:t>/note taking about the conflict triggers cognitive </a:t>
            </a:r>
            <a:r>
              <a:rPr lang="en-US" sz="2400" dirty="0"/>
              <a:t>dissonance – leads to stress and </a:t>
            </a:r>
            <a:r>
              <a:rPr lang="en-US" sz="2400" dirty="0" smtClean="0"/>
              <a:t>more over </a:t>
            </a:r>
            <a:r>
              <a:rPr lang="en-US" sz="2400" dirty="0"/>
              <a:t>thinking (rumination studies)</a:t>
            </a:r>
          </a:p>
          <a:p>
            <a:pPr lvl="1"/>
            <a:r>
              <a:rPr lang="en-US" sz="2400" dirty="0" smtClean="0"/>
              <a:t>Rumination leads to lack of sleep, a huge factor in mental malaise and depletion of civility, leads to chaotic escalation, at times</a:t>
            </a:r>
          </a:p>
          <a:p>
            <a:pPr lvl="1"/>
            <a:endParaRPr lang="en-US" sz="2000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363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Recommendations and Solutions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Stressful situations, sourced in conflict, need exaggerated  ‘antidote treatments’</a:t>
            </a:r>
          </a:p>
          <a:p>
            <a:endParaRPr lang="en-US" sz="2800" dirty="0" smtClean="0"/>
          </a:p>
          <a:p>
            <a:r>
              <a:rPr lang="en-US" sz="2800" dirty="0" smtClean="0"/>
              <a:t>The remedies are threefold:   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partly in the </a:t>
            </a:r>
            <a:r>
              <a:rPr lang="en-US" sz="2800" b="1" dirty="0" smtClean="0"/>
              <a:t>process</a:t>
            </a:r>
            <a:r>
              <a:rPr lang="en-US" sz="2800" dirty="0" smtClean="0"/>
              <a:t> itself, its robustness and trust in it, fairness, transparency -  from a </a:t>
            </a:r>
            <a:r>
              <a:rPr lang="en-US" sz="2800" dirty="0" smtClean="0"/>
              <a:t>-&gt; b -&gt; </a:t>
            </a:r>
            <a:r>
              <a:rPr lang="en-US" sz="2800" dirty="0" smtClean="0"/>
              <a:t>c: applied ABP  </a:t>
            </a:r>
          </a:p>
          <a:p>
            <a:pPr lvl="1"/>
            <a:r>
              <a:rPr lang="en-US" sz="2800" dirty="0" smtClean="0"/>
              <a:t>partly in the </a:t>
            </a:r>
            <a:r>
              <a:rPr lang="en-US" sz="2800" b="1" dirty="0" smtClean="0"/>
              <a:t>content </a:t>
            </a:r>
            <a:r>
              <a:rPr lang="en-US" sz="2800" dirty="0" smtClean="0"/>
              <a:t>(what options offered  - within ABP) </a:t>
            </a:r>
          </a:p>
          <a:p>
            <a:pPr lvl="1"/>
            <a:r>
              <a:rPr lang="en-US" sz="2800" dirty="0" smtClean="0"/>
              <a:t>partly in the interpersonal </a:t>
            </a:r>
            <a:r>
              <a:rPr lang="en-US" sz="2800" b="1" dirty="0" smtClean="0"/>
              <a:t>relations</a:t>
            </a:r>
            <a:r>
              <a:rPr lang="en-US" sz="2800" dirty="0" smtClean="0"/>
              <a:t>/comms by the ‘other’ person engaging on behalf of employer *</a:t>
            </a:r>
          </a:p>
          <a:p>
            <a:endParaRPr lang="en-US" sz="2800" dirty="0"/>
          </a:p>
          <a:p>
            <a:endParaRPr lang="en-US" sz="20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17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Recommendations and </a:t>
            </a:r>
            <a:r>
              <a:rPr lang="en-US" sz="3600" dirty="0" smtClean="0"/>
              <a:t>Solutions*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Psychological development  models - accommodation and assimilation </a:t>
            </a:r>
          </a:p>
          <a:p>
            <a:r>
              <a:rPr lang="en-US" sz="2400" dirty="0"/>
              <a:t>Front load accommodating actions to the individual</a:t>
            </a:r>
          </a:p>
          <a:p>
            <a:r>
              <a:rPr lang="en-US" sz="2400" dirty="0"/>
              <a:t>Reduce their need to adapt to the organisation or ‘system’-  effort-reward imbalance</a:t>
            </a:r>
          </a:p>
          <a:p>
            <a:r>
              <a:rPr lang="en-US" sz="2400" dirty="0"/>
              <a:t>Allocate times regularly, scheduled to suit them,  and stick to those times, </a:t>
            </a:r>
          </a:p>
          <a:p>
            <a:r>
              <a:rPr lang="en-US" sz="2400" dirty="0"/>
              <a:t>Reduce uncertainty by regular short, clear communications re arrangements </a:t>
            </a:r>
            <a:endParaRPr lang="en-US" sz="2400" dirty="0" smtClean="0"/>
          </a:p>
          <a:p>
            <a:r>
              <a:rPr lang="en-US" sz="2400" dirty="0" smtClean="0"/>
              <a:t>Framing, nudges, priming towards positive and towards outcomes</a:t>
            </a:r>
          </a:p>
          <a:p>
            <a:endParaRPr lang="en-US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1538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Highly disturbing  (social and emotionally challenging) events of an on-going nature which disrespect and undermine us cause emotional reactions which bypass our established cognitive purposeful actions-in-the-world. </a:t>
            </a:r>
          </a:p>
          <a:p>
            <a:r>
              <a:rPr lang="en-US" sz="2400" dirty="0" smtClean="0"/>
              <a:t>These are not easily managed in the legalistic, technocratic and latterly, remote workplace of today.</a:t>
            </a:r>
          </a:p>
          <a:p>
            <a:r>
              <a:rPr lang="en-US" sz="2400" dirty="0" smtClean="0"/>
              <a:t>The ability of people within the system (H and S/ HR, Supervisors and managers)  to  develop/manage a system which offers the three main remedies (engender trust, have robust system, use it carefully) can result in slow motion harmony being restored.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5211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Slido</a:t>
            </a:r>
            <a:r>
              <a:rPr lang="en-US" dirty="0" smtClean="0"/>
              <a:t> again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speaker, Ciara Kirwan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01393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78B6-DA6B-8E47-846D-F0DD21EB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385454"/>
            <a:ext cx="10042452" cy="46234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Little or no active supportive systems in </a:t>
            </a:r>
            <a:r>
              <a:rPr lang="en-US" sz="2400" dirty="0" smtClean="0"/>
              <a:t>place for employees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 or low levels of support available when something goes awry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or low teamwork or </a:t>
            </a:r>
            <a:r>
              <a:rPr lang="en-US" sz="2400" dirty="0" smtClean="0"/>
              <a:t>collegiality at work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relevant, meaningful tailored training </a:t>
            </a:r>
            <a:r>
              <a:rPr lang="en-US" sz="2400" dirty="0" smtClean="0"/>
              <a:t> to do the job properly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Time </a:t>
            </a:r>
            <a:r>
              <a:rPr lang="en-US" sz="2400" dirty="0"/>
              <a:t>pressures </a:t>
            </a:r>
            <a:r>
              <a:rPr lang="en-US" sz="2400" dirty="0" smtClean="0"/>
              <a:t>and decisions required too quickly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Repeated </a:t>
            </a:r>
            <a:r>
              <a:rPr lang="en-US" sz="2400" dirty="0"/>
              <a:t>prolonged </a:t>
            </a:r>
            <a:r>
              <a:rPr lang="en-US" sz="2400" dirty="0" smtClean="0"/>
              <a:t>exposure to over work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Difficult </a:t>
            </a:r>
            <a:r>
              <a:rPr lang="en-US" sz="2400" dirty="0"/>
              <a:t>personal </a:t>
            </a:r>
            <a:r>
              <a:rPr lang="en-US" sz="2400" dirty="0" smtClean="0"/>
              <a:t>circumstances brought to work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Lack </a:t>
            </a:r>
            <a:r>
              <a:rPr lang="en-US" sz="2400" dirty="0"/>
              <a:t>of management </a:t>
            </a:r>
            <a:r>
              <a:rPr lang="en-US" sz="2400" dirty="0" smtClean="0"/>
              <a:t>fairness and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Lack of role </a:t>
            </a:r>
            <a:r>
              <a:rPr lang="en-US" sz="2400" dirty="0"/>
              <a:t>clarity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Nobody taking responsibility when things go wrong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BE93F0-D3B3-6D47-B11F-749DE614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Which </a:t>
            </a:r>
            <a:r>
              <a:rPr lang="en-US" sz="3600" dirty="0" smtClean="0">
                <a:solidFill>
                  <a:srgbClr val="002060"/>
                </a:solidFill>
              </a:rPr>
              <a:t>escalates conflict / </a:t>
            </a:r>
            <a:r>
              <a:rPr lang="en-US" sz="3600" dirty="0" smtClean="0">
                <a:solidFill>
                  <a:srgbClr val="002060"/>
                </a:solidFill>
              </a:rPr>
              <a:t>bullying?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Solutions revisited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004" y="1254427"/>
            <a:ext cx="10042452" cy="43513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400" dirty="0" smtClean="0"/>
              <a:t>People </a:t>
            </a:r>
            <a:r>
              <a:rPr lang="en-US" sz="2400" dirty="0"/>
              <a:t>– </a:t>
            </a:r>
            <a:r>
              <a:rPr lang="en-US" sz="2400" dirty="0" smtClean="0"/>
              <a:t>everyone sees everything differently: listen and learn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Emotionality </a:t>
            </a:r>
            <a:r>
              <a:rPr lang="en-US" sz="2400" dirty="0"/>
              <a:t>of the </a:t>
            </a:r>
            <a:r>
              <a:rPr lang="en-US" sz="2400" dirty="0" smtClean="0"/>
              <a:t>events </a:t>
            </a:r>
            <a:r>
              <a:rPr lang="en-US" sz="2400" dirty="0"/>
              <a:t>– </a:t>
            </a:r>
            <a:r>
              <a:rPr lang="en-US" sz="2400" dirty="0" smtClean="0"/>
              <a:t>what happened, when, where, how and finally why?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Psychological </a:t>
            </a:r>
            <a:r>
              <a:rPr lang="en-US" sz="2400" dirty="0"/>
              <a:t>safety and </a:t>
            </a:r>
            <a:r>
              <a:rPr lang="en-US" sz="2400" dirty="0" smtClean="0"/>
              <a:t>trust at that workplace/team/unit?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Situational </a:t>
            </a:r>
            <a:r>
              <a:rPr lang="en-US" sz="2400" dirty="0"/>
              <a:t>dynamics </a:t>
            </a:r>
            <a:r>
              <a:rPr lang="en-US" sz="2400" dirty="0" smtClean="0"/>
              <a:t>–pressures  of the context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Cooperative environment, team cohesion </a:t>
            </a:r>
            <a:r>
              <a:rPr lang="en-US" sz="2400" dirty="0" smtClean="0"/>
              <a:t>– is it there?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Leadership – is it visible, fair, and unbiased?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Triggers  - a good motive is not enough if </a:t>
            </a:r>
            <a:r>
              <a:rPr lang="en-US" sz="2400" dirty="0" smtClean="0"/>
              <a:t>the cue’s </a:t>
            </a:r>
            <a:r>
              <a:rPr lang="en-US" sz="2400" dirty="0" smtClean="0"/>
              <a:t>promote conflict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Systems in place: do they outline a route to bring people towards remedies?</a:t>
            </a:r>
            <a:endParaRPr lang="en-US" sz="2400" dirty="0"/>
          </a:p>
          <a:p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49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4" y="1366683"/>
            <a:ext cx="10693262" cy="124713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Welcome to the Occupational Health Division Seminar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QR Code for Slido</a:t>
            </a:r>
            <a:endParaRPr lang="en-IE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13819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425006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environment influences us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Restaurant – engagement type trumps the food (service)</a:t>
            </a:r>
          </a:p>
          <a:p>
            <a:r>
              <a:rPr lang="en-US" sz="2400" dirty="0" smtClean="0"/>
              <a:t>Driving – signage nudges us to remember/is anyone looking?</a:t>
            </a:r>
          </a:p>
          <a:p>
            <a:r>
              <a:rPr lang="en-US" sz="2400" dirty="0" smtClean="0"/>
              <a:t>Shopping – easy wins, food near the checkout, nappies and beer</a:t>
            </a:r>
          </a:p>
          <a:p>
            <a:r>
              <a:rPr lang="en-US" sz="2400" dirty="0" smtClean="0"/>
              <a:t>Smoking – not awareness of negatives, help with cravings</a:t>
            </a:r>
          </a:p>
          <a:p>
            <a:r>
              <a:rPr lang="en-US" sz="2400" dirty="0" smtClean="0"/>
              <a:t>Pro social behavior – what do other (my) people do and think?</a:t>
            </a:r>
          </a:p>
          <a:p>
            <a:r>
              <a:rPr lang="en-US" sz="2400" dirty="0" smtClean="0"/>
              <a:t>Anti social behavior – where is the line and what alternatives </a:t>
            </a:r>
            <a:r>
              <a:rPr lang="en-US" sz="2400" smtClean="0"/>
              <a:t>are there?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Understanding these to reinforce prosocial and extinguish anti-social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943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1476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on-line event – Psychological Safety</a:t>
            </a:r>
            <a:br>
              <a:rPr lang="en-US" dirty="0" smtClean="0"/>
            </a:br>
            <a:r>
              <a:rPr lang="en-US" dirty="0" smtClean="0"/>
              <a:t>at work, with me and ESB’s Jennifer Grogan, April 23</a:t>
            </a:r>
            <a:r>
              <a:rPr lang="en-US" baseline="30000" dirty="0" smtClean="0"/>
              <a:t>rd</a:t>
            </a:r>
            <a:r>
              <a:rPr lang="en-US" dirty="0" smtClean="0"/>
              <a:t> , </a:t>
            </a:r>
            <a:br>
              <a:rPr lang="en-US" dirty="0" smtClean="0"/>
            </a:br>
            <a:r>
              <a:rPr lang="en-US" dirty="0" smtClean="0"/>
              <a:t>10 am-11.50 am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856" y="2074606"/>
            <a:ext cx="10042452" cy="393428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April’s webinar </a:t>
            </a:r>
            <a:r>
              <a:rPr lang="en-GB" u="sng" dirty="0">
                <a:hlinkClick r:id="rId2"/>
              </a:rPr>
              <a:t>live on our website</a:t>
            </a:r>
            <a:r>
              <a:rPr lang="en-GB" dirty="0"/>
              <a:t>, </a:t>
            </a:r>
            <a:r>
              <a:rPr lang="en-GB" dirty="0" smtClean="0"/>
              <a:t>D</a:t>
            </a:r>
            <a:r>
              <a:rPr lang="en-GB" sz="2400" dirty="0" smtClean="0"/>
              <a:t>irect </a:t>
            </a:r>
            <a:r>
              <a:rPr lang="en-GB" sz="2400" dirty="0"/>
              <a:t>link </a:t>
            </a:r>
            <a:r>
              <a:rPr lang="en-GB" u="sng" dirty="0">
                <a:hlinkClick r:id="rId3"/>
              </a:rPr>
              <a:t>to register on MS Teams is here</a:t>
            </a:r>
            <a:r>
              <a:rPr lang="en-GB" dirty="0"/>
              <a:t>. </a:t>
            </a:r>
            <a:endParaRPr lang="en-US" sz="2400" dirty="0" smtClean="0"/>
          </a:p>
          <a:p>
            <a:r>
              <a:rPr lang="en-US" sz="2400" dirty="0" smtClean="0"/>
              <a:t>2 free OH events in May in person, Limerick May 21st and Dublin May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. </a:t>
            </a:r>
            <a:r>
              <a:rPr lang="en-US" sz="2400" b="1" dirty="0" smtClean="0"/>
              <a:t>See hsa.ie</a:t>
            </a:r>
            <a:r>
              <a:rPr lang="en-US" sz="2400" dirty="0" smtClean="0"/>
              <a:t>. Topics: Violence/aggression and Human factors/ fatigue, work-related stress and bullying</a:t>
            </a:r>
          </a:p>
          <a:p>
            <a:r>
              <a:rPr lang="en-US" sz="2400" smtClean="0"/>
              <a:t>Free WRS </a:t>
            </a:r>
            <a:r>
              <a:rPr lang="en-US" sz="2400" dirty="0" smtClean="0"/>
              <a:t>risk assessment at </a:t>
            </a:r>
            <a:r>
              <a:rPr lang="en-US" sz="2400" b="1" dirty="0" smtClean="0"/>
              <a:t>workpositive.ie </a:t>
            </a:r>
            <a:r>
              <a:rPr lang="en-US" sz="2400" dirty="0" smtClean="0"/>
              <a:t>on our website</a:t>
            </a:r>
          </a:p>
          <a:p>
            <a:r>
              <a:rPr lang="en-IE" sz="2400" dirty="0" smtClean="0"/>
              <a:t>See below link </a:t>
            </a:r>
            <a:r>
              <a:rPr lang="en-IE" sz="2400" dirty="0"/>
              <a:t>to the </a:t>
            </a:r>
            <a:r>
              <a:rPr lang="en-IE" sz="2400" dirty="0" smtClean="0"/>
              <a:t>free H S A Managing </a:t>
            </a:r>
            <a:r>
              <a:rPr lang="en-IE" sz="2400" dirty="0"/>
              <a:t>Bullying Complaints </a:t>
            </a:r>
            <a:r>
              <a:rPr lang="en-IE" sz="2400" dirty="0" smtClean="0"/>
              <a:t>course, to register go to  </a:t>
            </a:r>
            <a:r>
              <a:rPr lang="en-IE" sz="2400" b="1" dirty="0" smtClean="0"/>
              <a:t>hsalearning.ie</a:t>
            </a:r>
          </a:p>
          <a:p>
            <a:r>
              <a:rPr lang="en-IE" u="sng" dirty="0" smtClean="0">
                <a:hlinkClick r:id="rId4"/>
              </a:rPr>
              <a:t>https</a:t>
            </a:r>
            <a:r>
              <a:rPr lang="en-IE" u="sng" dirty="0">
                <a:hlinkClick r:id="rId4"/>
              </a:rPr>
              <a:t>://hsalearning.ie/mod/page/view.php?id=362</a:t>
            </a:r>
            <a:r>
              <a:rPr lang="en-IE" dirty="0"/>
              <a:t>. </a:t>
            </a:r>
            <a:endParaRPr lang="en-US" sz="2800" dirty="0" smtClean="0"/>
          </a:p>
          <a:p>
            <a:endParaRPr lang="en-US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5344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56" y="313430"/>
            <a:ext cx="10515600" cy="9930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Seminar outline:  10 am - 12 noon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856" y="1401912"/>
            <a:ext cx="10042452" cy="4556436"/>
          </a:xfrm>
        </p:spPr>
        <p:txBody>
          <a:bodyPr>
            <a:noAutofit/>
          </a:bodyPr>
          <a:lstStyle/>
          <a:p>
            <a:r>
              <a:rPr lang="en-US" sz="2400" dirty="0" smtClean="0"/>
              <a:t>My presentation, with Slido. The psychology of workplace conflict escalating to bullying ….and remedies to resolve</a:t>
            </a:r>
          </a:p>
          <a:p>
            <a:endParaRPr lang="en-US" sz="2400" dirty="0"/>
          </a:p>
          <a:p>
            <a:r>
              <a:rPr lang="en-US" sz="2400" dirty="0" smtClean="0"/>
              <a:t>Ciara Kirwan presentation on H S A approach to managing bullying for healthier and safer systems of work: when the inspector calls.</a:t>
            </a:r>
          </a:p>
          <a:p>
            <a:endParaRPr lang="en-US" sz="2400" dirty="0"/>
          </a:p>
          <a:p>
            <a:r>
              <a:rPr lang="en-US" sz="2400" dirty="0" smtClean="0"/>
              <a:t>Dr Paolo Yaranon’s presentation on his recent research into workplace conflict , negative behavior and bullying</a:t>
            </a:r>
          </a:p>
          <a:p>
            <a:endParaRPr lang="en-US" sz="2400" dirty="0"/>
          </a:p>
          <a:p>
            <a:r>
              <a:rPr lang="en-US" sz="2400" dirty="0" smtClean="0"/>
              <a:t>My summary wrap up offering solutions and recommendations – with Q and A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9779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6D58-B51F-C646-A9E4-094EB718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gain from session,  commit </a:t>
            </a:r>
            <a:r>
              <a:rPr lang="en-US" sz="2400" dirty="0" smtClean="0"/>
              <a:t>to 3 things, now</a:t>
            </a:r>
            <a:endParaRPr lang="en-US" sz="2400" dirty="0"/>
          </a:p>
          <a:p>
            <a:endParaRPr lang="en-US" sz="2400" dirty="0"/>
          </a:p>
          <a:p>
            <a:pPr lvl="1"/>
            <a:r>
              <a:rPr lang="en-US" sz="2400" dirty="0"/>
              <a:t>Think of </a:t>
            </a:r>
            <a:r>
              <a:rPr lang="en-US" sz="2400" dirty="0" smtClean="0"/>
              <a:t>you, </a:t>
            </a:r>
            <a:r>
              <a:rPr lang="en-US" sz="2400" dirty="0"/>
              <a:t>doing your </a:t>
            </a:r>
            <a:r>
              <a:rPr lang="en-US" sz="2400" dirty="0" smtClean="0"/>
              <a:t>job, these days, rather than ‘other people’</a:t>
            </a:r>
            <a:endParaRPr lang="en-US" sz="2400" dirty="0"/>
          </a:p>
          <a:p>
            <a:pPr lvl="1"/>
            <a:r>
              <a:rPr lang="en-US" sz="2400" dirty="0" smtClean="0"/>
              <a:t>Be aware of your barriers in your approach to managing conflict</a:t>
            </a:r>
            <a:endParaRPr lang="en-US" sz="2400" dirty="0"/>
          </a:p>
          <a:p>
            <a:pPr lvl="1"/>
            <a:r>
              <a:rPr lang="en-US" sz="2400" dirty="0" smtClean="0"/>
              <a:t>Reflect on getting answers to the problems you identify, (not getting your already prepared answers reinforced)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What we know: </a:t>
            </a:r>
          </a:p>
          <a:p>
            <a:pPr lvl="1"/>
            <a:r>
              <a:rPr lang="en-US" sz="2400" dirty="0" smtClean="0"/>
              <a:t>Conflict is everywhere, and cannot be avoided </a:t>
            </a:r>
          </a:p>
          <a:p>
            <a:pPr lvl="1"/>
            <a:r>
              <a:rPr lang="en-US" sz="2400" dirty="0" smtClean="0"/>
              <a:t>Increased understanding and insights help us practice better behaviors. 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E93F0-D3B3-6D47-B11F-749DE614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Setting your goal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9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93F0-D3B3-6D47-B11F-749DE614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individual at work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06D58-B51F-C646-A9E4-094EB718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385454"/>
            <a:ext cx="10042452" cy="462343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general psychological underpinnings of conflict: Individual and organisational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Individual factors </a:t>
            </a:r>
            <a:r>
              <a:rPr lang="en-US" sz="2400" dirty="0" smtClean="0"/>
              <a:t>influencing everything, including </a:t>
            </a:r>
            <a:r>
              <a:rPr lang="en-US" sz="2400" i="1" dirty="0" smtClean="0"/>
              <a:t>potential towards conflict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Perceptions and biases  - attribution and errors</a:t>
            </a:r>
          </a:p>
          <a:p>
            <a:r>
              <a:rPr lang="en-US" sz="2400" dirty="0" smtClean="0"/>
              <a:t>Labels and assumptions – attention/intention</a:t>
            </a:r>
          </a:p>
          <a:p>
            <a:r>
              <a:rPr lang="en-US" sz="2400" dirty="0" smtClean="0"/>
              <a:t>Us V others thinking (in and out groups) –expectation effects</a:t>
            </a:r>
          </a:p>
          <a:p>
            <a:r>
              <a:rPr lang="en-US" sz="2400" dirty="0" smtClean="0"/>
              <a:t>Cognitive style – INTP</a:t>
            </a:r>
          </a:p>
          <a:p>
            <a:r>
              <a:rPr lang="en-US" sz="2400" dirty="0" smtClean="0"/>
              <a:t>Socio-emotional state and self awareness – imagination and emotion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84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out…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you </a:t>
            </a:r>
            <a:r>
              <a:rPr lang="en-US" sz="2800" dirty="0" err="1" smtClean="0"/>
              <a:t>recognising</a:t>
            </a:r>
            <a:r>
              <a:rPr lang="en-US" sz="2800" dirty="0" smtClean="0"/>
              <a:t> people you work with and know outside work?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0684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moment….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recognising</a:t>
            </a:r>
            <a:r>
              <a:rPr lang="en-US" sz="2800" dirty="0" smtClean="0"/>
              <a:t> YOU!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1878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social context of work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Organisational  factors </a:t>
            </a:r>
            <a:r>
              <a:rPr lang="en-US" sz="2400" dirty="0" smtClean="0"/>
              <a:t>facilitating conflict:</a:t>
            </a:r>
          </a:p>
          <a:p>
            <a:endParaRPr lang="en-US" dirty="0" smtClean="0"/>
          </a:p>
          <a:p>
            <a:r>
              <a:rPr lang="en-US" sz="2000" dirty="0" smtClean="0"/>
              <a:t>Unclear or ambiguous goals</a:t>
            </a:r>
          </a:p>
          <a:p>
            <a:r>
              <a:rPr lang="en-US" sz="2000" dirty="0" smtClean="0"/>
              <a:t>Unfair or unequal reward systems</a:t>
            </a:r>
          </a:p>
          <a:p>
            <a:r>
              <a:rPr lang="en-US" sz="2000" dirty="0" smtClean="0"/>
              <a:t>Competing resources for approval</a:t>
            </a:r>
          </a:p>
          <a:p>
            <a:r>
              <a:rPr lang="en-US" sz="2000" dirty="0" smtClean="0"/>
              <a:t>Lack of any feedback or metric on performance</a:t>
            </a:r>
          </a:p>
          <a:p>
            <a:r>
              <a:rPr lang="en-US" sz="2000" dirty="0" smtClean="0"/>
              <a:t>Over zealous and random performance appraisals lacking </a:t>
            </a:r>
            <a:r>
              <a:rPr lang="en-US" sz="2000" dirty="0" err="1" smtClean="0"/>
              <a:t>rigour</a:t>
            </a:r>
            <a:endParaRPr lang="en-US" sz="2000" dirty="0" smtClean="0"/>
          </a:p>
          <a:p>
            <a:r>
              <a:rPr lang="en-US" sz="2000" b="1" dirty="0" smtClean="0"/>
              <a:t>Lack of opportunity for social interaction/face-to-face/non work engagement</a:t>
            </a:r>
          </a:p>
          <a:p>
            <a:r>
              <a:rPr lang="en-US" sz="2000" dirty="0" smtClean="0"/>
              <a:t>Badly designed teams</a:t>
            </a:r>
          </a:p>
          <a:p>
            <a:r>
              <a:rPr lang="en-US" sz="2000" dirty="0" smtClean="0"/>
              <a:t>Uncivil behavior normed and reinforced</a:t>
            </a:r>
          </a:p>
          <a:p>
            <a:r>
              <a:rPr lang="en-US" sz="2000" dirty="0" smtClean="0"/>
              <a:t>In and out groups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363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broader 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Different industry requirements not part of recruitment criteria</a:t>
            </a:r>
          </a:p>
          <a:p>
            <a:r>
              <a:rPr lang="en-US" sz="2400" dirty="0" smtClean="0"/>
              <a:t>Various and changing workplace cultures - </a:t>
            </a:r>
            <a:r>
              <a:rPr lang="en-US" sz="2400" dirty="0" err="1" smtClean="0"/>
              <a:t>wfh</a:t>
            </a:r>
            <a:endParaRPr lang="en-US" sz="2400" dirty="0" smtClean="0"/>
          </a:p>
          <a:p>
            <a:r>
              <a:rPr lang="en-US" sz="2400" dirty="0" smtClean="0"/>
              <a:t>New and emerging types of work – digital/platform</a:t>
            </a:r>
          </a:p>
          <a:p>
            <a:r>
              <a:rPr lang="en-US" sz="2400" dirty="0" smtClean="0"/>
              <a:t>Vulnerable workers</a:t>
            </a:r>
          </a:p>
          <a:p>
            <a:r>
              <a:rPr lang="en-US" sz="2400" dirty="0" smtClean="0"/>
              <a:t>Sensitive content work</a:t>
            </a:r>
          </a:p>
          <a:p>
            <a:r>
              <a:rPr lang="en-US" sz="2400" dirty="0" smtClean="0"/>
              <a:t>Health and Safety Legislation – 2005 Act</a:t>
            </a:r>
          </a:p>
          <a:p>
            <a:r>
              <a:rPr lang="en-US" sz="2400" dirty="0" smtClean="0"/>
              <a:t>Other employment law – and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(IHRC, WRC)</a:t>
            </a:r>
          </a:p>
          <a:p>
            <a:r>
              <a:rPr lang="en-US" sz="2400" dirty="0" smtClean="0"/>
              <a:t>Civil law</a:t>
            </a:r>
          </a:p>
          <a:p>
            <a:r>
              <a:rPr lang="en-US" sz="2400" dirty="0" smtClean="0"/>
              <a:t>Social norms and expectations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10772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100EF974A7D468AC9F6D68FF18965" ma:contentTypeVersion="10" ma:contentTypeDescription="Create a new document." ma:contentTypeScope="" ma:versionID="8a091e88fef51328011ff5f0622a5431">
  <xsd:schema xmlns:xsd="http://www.w3.org/2001/XMLSchema" xmlns:xs="http://www.w3.org/2001/XMLSchema" xmlns:p="http://schemas.microsoft.com/office/2006/metadata/properties" xmlns:ns3="2567c774-7b0b-4182-b4f0-3e51feffa290" xmlns:ns4="c7ee4c18-e8e7-44d8-89cd-cfea4ab782ed" targetNamespace="http://schemas.microsoft.com/office/2006/metadata/properties" ma:root="true" ma:fieldsID="6cdcfd0c0f63bc278c19cc999be87098" ns3:_="" ns4:_="">
    <xsd:import namespace="2567c774-7b0b-4182-b4f0-3e51feffa290"/>
    <xsd:import namespace="c7ee4c18-e8e7-44d8-89cd-cfea4ab782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7c774-7b0b-4182-b4f0-3e51feffa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e4c18-e8e7-44d8-89cd-cfea4ab78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ee4c18-e8e7-44d8-89cd-cfea4ab782ed" xsi:nil="true"/>
  </documentManagement>
</p:properties>
</file>

<file path=customXml/itemProps1.xml><?xml version="1.0" encoding="utf-8"?>
<ds:datastoreItem xmlns:ds="http://schemas.openxmlformats.org/officeDocument/2006/customXml" ds:itemID="{DA43D498-A60D-4769-A65C-F643BB3EB7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4893B-AB23-4CF4-94B6-1FCA391C9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7c774-7b0b-4182-b4f0-3e51feffa290"/>
    <ds:schemaRef ds:uri="c7ee4c18-e8e7-44d8-89cd-cfea4ab78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BAE8BA-7402-4F20-8FCF-EFD4668678AE}">
  <ds:schemaRefs>
    <ds:schemaRef ds:uri="c7ee4c18-e8e7-44d8-89cd-cfea4ab782ed"/>
    <ds:schemaRef ds:uri="2567c774-7b0b-4182-b4f0-3e51feffa29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1402</Words>
  <Application>Microsoft Office PowerPoint</Application>
  <PresentationFormat>Widescreen</PresentationFormat>
  <Paragraphs>176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Welcome to the Occupational Health Division Seminar  QR Code for Slido</vt:lpstr>
      <vt:lpstr>Seminar outline:  10 am - 12 noon</vt:lpstr>
      <vt:lpstr>Setting your goal</vt:lpstr>
      <vt:lpstr>The individual at work</vt:lpstr>
      <vt:lpstr>Moment out…</vt:lpstr>
      <vt:lpstr>Aha moment….</vt:lpstr>
      <vt:lpstr>The social context of work</vt:lpstr>
      <vt:lpstr>The broader context</vt:lpstr>
      <vt:lpstr>Environment influences us - examples</vt:lpstr>
      <vt:lpstr>Small conflicts cause stress</vt:lpstr>
      <vt:lpstr>On-going Stress</vt:lpstr>
      <vt:lpstr>Pivot Points for Escalation*</vt:lpstr>
      <vt:lpstr>Recommendations and Solutions</vt:lpstr>
      <vt:lpstr>Recommendations and Solutions*</vt:lpstr>
      <vt:lpstr>Research</vt:lpstr>
      <vt:lpstr>Slido again </vt:lpstr>
      <vt:lpstr>Which escalates conflict / bullying?</vt:lpstr>
      <vt:lpstr>Solutions revisited</vt:lpstr>
      <vt:lpstr>All environment influences us  </vt:lpstr>
      <vt:lpstr>Next on-line event – Psychological Safety at work, with me and ESB’s Jennifer Grogan, April 23rd ,  10 am-11.50 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Power</dc:creator>
  <cp:lastModifiedBy>Patricia Murray</cp:lastModifiedBy>
  <cp:revision>68</cp:revision>
  <dcterms:created xsi:type="dcterms:W3CDTF">2021-12-10T12:13:46Z</dcterms:created>
  <dcterms:modified xsi:type="dcterms:W3CDTF">2024-04-02T09:50:45Z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0x010100322100EF974A7D468AC9F6D68FF18965</vt:lpwstr>
  </property>
  <property fmtid="{D5CDD505-2E9C-101B-9397-08002B2CF9AE}" pid="3" name="eDocs_FileTopics">
    <vt:lpwstr>2;#Report|9383ca9c-3f32-40be-a6cd-b6ffe1f534b8</vt:lpwstr>
  </property>
  <property fmtid="{D5CDD505-2E9C-101B-9397-08002B2CF9AE}" pid="4" name="eDocs_Year">
    <vt:lpwstr>4;#2021|73225aa2-7755-4d04-8b30-fe687e72f96d</vt:lpwstr>
  </property>
  <property fmtid="{D5CDD505-2E9C-101B-9397-08002B2CF9AE}" pid="5" name="eDocs_SeriesSubSeries">
    <vt:lpwstr>5;#017|735ac32d-3001-4a7f-9955-91d426354aa7</vt:lpwstr>
  </property>
  <property fmtid="{D5CDD505-2E9C-101B-9397-08002B2CF9AE}" pid="6" name="eDocs_SecurityClassificationTaxHTField0">
    <vt:lpwstr>Unclassified|5abae98d-4ca0-4543-9a4f-a9f8054d316c</vt:lpwstr>
  </property>
  <property fmtid="{D5CDD505-2E9C-101B-9397-08002B2CF9AE}" pid="7" name="_dlc_policyId">
    <vt:lpwstr>0x0101000BC94875665D404BB1351B53C41FD2C0|151133126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  <property fmtid="{D5CDD505-2E9C-101B-9397-08002B2CF9AE}" pid="9" name="eDocs_SecurityClassification">
    <vt:lpwstr>1;#Unclassified|5abae98d-4ca0-4543-9a4f-a9f8054d316c</vt:lpwstr>
  </property>
  <property fmtid="{D5CDD505-2E9C-101B-9397-08002B2CF9AE}" pid="10" name="eDocs_DocumentTopics">
    <vt:lpwstr/>
  </property>
  <property fmtid="{D5CDD505-2E9C-101B-9397-08002B2CF9AE}" pid="12" name="_NewReviewCycle">
    <vt:lpwstr/>
  </property>
</Properties>
</file>